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87" r:id="rId6"/>
    <p:sldId id="289" r:id="rId7"/>
    <p:sldId id="264" r:id="rId8"/>
    <p:sldId id="265" r:id="rId9"/>
    <p:sldId id="288" r:id="rId10"/>
    <p:sldId id="291" r:id="rId11"/>
    <p:sldId id="292" r:id="rId12"/>
    <p:sldId id="293" r:id="rId13"/>
    <p:sldId id="271"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16" r:id="rId30"/>
    <p:sldId id="309" r:id="rId31"/>
    <p:sldId id="310" r:id="rId32"/>
    <p:sldId id="311" r:id="rId33"/>
    <p:sldId id="312" r:id="rId34"/>
    <p:sldId id="313" r:id="rId35"/>
    <p:sldId id="314" r:id="rId36"/>
    <p:sldId id="315" r:id="rId37"/>
    <p:sldId id="285" r:id="rId38"/>
    <p:sldId id="317" r:id="rId39"/>
  </p:sldIdLst>
  <p:sldSz cx="12192000" cy="6858000"/>
  <p:notesSz cx="6858000" cy="9144000"/>
  <p:embeddedFontLst>
    <p:embeddedFont>
      <p:font typeface="Simplified Arabic" panose="02020603050405020304" pitchFamily="18" charset="-78"/>
      <p:regular r:id="rId41"/>
      <p:bold r:id="rId42"/>
    </p:embeddedFont>
    <p:embeddedFont>
      <p:font typeface="Air Strip Arabic" panose="020B0604020202020204" charset="-78"/>
      <p:regular r:id="rId43"/>
    </p:embeddedFont>
    <p:embeddedFont>
      <p:font typeface="Calibri" panose="020F0502020204030204" pitchFamily="34"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3" userDrawn="1">
          <p15:clr>
            <a:srgbClr val="A4A3A4"/>
          </p15:clr>
        </p15:guide>
        <p15:guide id="4" pos="728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ادركها بوربوينت" initials="ادركها" lastIdx="1" clrIdx="0">
    <p:extLst>
      <p:ext uri="{19B8F6BF-5375-455C-9EA6-DF929625EA0E}">
        <p15:presenceInfo xmlns:p15="http://schemas.microsoft.com/office/powerpoint/2012/main" userId="4a1857ebb623e3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showGuides="1">
      <p:cViewPr varScale="1">
        <p:scale>
          <a:sx n="88" d="100"/>
          <a:sy n="88" d="100"/>
        </p:scale>
        <p:origin x="446" y="62"/>
      </p:cViewPr>
      <p:guideLst>
        <p:guide orient="horz" pos="2160"/>
        <p:guide pos="3840"/>
        <p:guide pos="393"/>
        <p:guide pos="72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33B19-427A-442D-9B76-BCE7A299063C}" type="datetimeFigureOut">
              <a:rPr lang="en-US" smtClean="0"/>
              <a:t>11/14/2021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62B76-A245-4F4D-8599-7F4E66E203B5}" type="slidenum">
              <a:rPr lang="en-US" smtClean="0"/>
              <a:t>‹#›</a:t>
            </a:fld>
            <a:endParaRPr lang="en-US"/>
          </a:p>
        </p:txBody>
      </p:sp>
    </p:spTree>
    <p:extLst>
      <p:ext uri="{BB962C8B-B14F-4D97-AF65-F5344CB8AC3E}">
        <p14:creationId xmlns:p14="http://schemas.microsoft.com/office/powerpoint/2010/main" val="414321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10"/>
          </p:nvPr>
        </p:nvSpPr>
        <p:spPr/>
        <p:txBody>
          <a:bodyPr/>
          <a:lstStyle/>
          <a:p>
            <a:fld id="{8DB430E0-1539-41AD-9519-C7EB1A3B9CA4}" type="slidenum">
              <a:rPr lang="en-US" smtClean="0"/>
              <a:t>15</a:t>
            </a:fld>
            <a:endParaRPr lang="en-US"/>
          </a:p>
        </p:txBody>
      </p:sp>
    </p:spTree>
    <p:extLst>
      <p:ext uri="{BB962C8B-B14F-4D97-AF65-F5344CB8AC3E}">
        <p14:creationId xmlns:p14="http://schemas.microsoft.com/office/powerpoint/2010/main" val="124011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10"/>
          </p:nvPr>
        </p:nvSpPr>
        <p:spPr/>
        <p:txBody>
          <a:bodyPr/>
          <a:lstStyle/>
          <a:p>
            <a:fld id="{8DB430E0-1539-41AD-9519-C7EB1A3B9CA4}" type="slidenum">
              <a:rPr lang="en-US" smtClean="0"/>
              <a:t>17</a:t>
            </a:fld>
            <a:endParaRPr lang="en-US"/>
          </a:p>
        </p:txBody>
      </p:sp>
    </p:spTree>
    <p:extLst>
      <p:ext uri="{BB962C8B-B14F-4D97-AF65-F5344CB8AC3E}">
        <p14:creationId xmlns:p14="http://schemas.microsoft.com/office/powerpoint/2010/main" val="49595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32</a:t>
            </a:fld>
            <a:endParaRPr lang="en-US"/>
          </a:p>
        </p:txBody>
      </p:sp>
    </p:spTree>
    <p:extLst>
      <p:ext uri="{BB962C8B-B14F-4D97-AF65-F5344CB8AC3E}">
        <p14:creationId xmlns:p14="http://schemas.microsoft.com/office/powerpoint/2010/main" val="321332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33</a:t>
            </a:fld>
            <a:endParaRPr lang="en-US"/>
          </a:p>
        </p:txBody>
      </p:sp>
    </p:spTree>
    <p:extLst>
      <p:ext uri="{BB962C8B-B14F-4D97-AF65-F5344CB8AC3E}">
        <p14:creationId xmlns:p14="http://schemas.microsoft.com/office/powerpoint/2010/main" val="138381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34</a:t>
            </a:fld>
            <a:endParaRPr lang="en-US"/>
          </a:p>
        </p:txBody>
      </p:sp>
    </p:spTree>
    <p:extLst>
      <p:ext uri="{BB962C8B-B14F-4D97-AF65-F5344CB8AC3E}">
        <p14:creationId xmlns:p14="http://schemas.microsoft.com/office/powerpoint/2010/main" val="320252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35</a:t>
            </a:fld>
            <a:endParaRPr lang="en-US"/>
          </a:p>
        </p:txBody>
      </p:sp>
    </p:spTree>
    <p:extLst>
      <p:ext uri="{BB962C8B-B14F-4D97-AF65-F5344CB8AC3E}">
        <p14:creationId xmlns:p14="http://schemas.microsoft.com/office/powerpoint/2010/main" val="63780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36</a:t>
            </a:fld>
            <a:endParaRPr lang="en-US"/>
          </a:p>
        </p:txBody>
      </p:sp>
    </p:spTree>
    <p:extLst>
      <p:ext uri="{BB962C8B-B14F-4D97-AF65-F5344CB8AC3E}">
        <p14:creationId xmlns:p14="http://schemas.microsoft.com/office/powerpoint/2010/main" val="60540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06233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2" y="0"/>
            <a:ext cx="6936953" cy="6858000"/>
          </a:xfrm>
          <a:custGeom>
            <a:avLst/>
            <a:gdLst>
              <a:gd name="connsiteX0" fmla="*/ 553382 w 6936953"/>
              <a:gd name="connsiteY0" fmla="*/ 0 h 6858000"/>
              <a:gd name="connsiteX1" fmla="*/ 5329607 w 6936953"/>
              <a:gd name="connsiteY1" fmla="*/ 0 h 6858000"/>
              <a:gd name="connsiteX2" fmla="*/ 5418699 w 6936953"/>
              <a:gd name="connsiteY2" fmla="*/ 32170 h 6858000"/>
              <a:gd name="connsiteX3" fmla="*/ 6726240 w 6936953"/>
              <a:gd name="connsiteY3" fmla="*/ 3103936 h 6858000"/>
              <a:gd name="connsiteX4" fmla="*/ 3443144 w 6936953"/>
              <a:gd name="connsiteY4" fmla="*/ 6528751 h 6858000"/>
              <a:gd name="connsiteX5" fmla="*/ 3284938 w 6936953"/>
              <a:gd name="connsiteY5" fmla="*/ 6710191 h 6858000"/>
              <a:gd name="connsiteX6" fmla="*/ 3137763 w 6936953"/>
              <a:gd name="connsiteY6" fmla="*/ 6858000 h 6858000"/>
              <a:gd name="connsiteX7" fmla="*/ 1738310 w 6936953"/>
              <a:gd name="connsiteY7" fmla="*/ 6858000 h 6858000"/>
              <a:gd name="connsiteX8" fmla="*/ 1701956 w 6936953"/>
              <a:gd name="connsiteY8" fmla="*/ 6815585 h 6858000"/>
              <a:gd name="connsiteX9" fmla="*/ 160048 w 6936953"/>
              <a:gd name="connsiteY9" fmla="*/ 3103936 h 6858000"/>
              <a:gd name="connsiteX10" fmla="*/ 1161 w 6936953"/>
              <a:gd name="connsiteY10" fmla="*/ 2648207 h 6858000"/>
              <a:gd name="connsiteX11" fmla="*/ 0 w 6936953"/>
              <a:gd name="connsiteY11" fmla="*/ 2644258 h 6858000"/>
              <a:gd name="connsiteX12" fmla="*/ 0 w 6936953"/>
              <a:gd name="connsiteY12" fmla="*/ 532063 h 6858000"/>
              <a:gd name="connsiteX13" fmla="*/ 58043 w 6936953"/>
              <a:gd name="connsiteY13" fmla="*/ 439147 h 6858000"/>
              <a:gd name="connsiteX14" fmla="*/ 492010 w 6936953"/>
              <a:gd name="connsiteY14" fmla="*/ 34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3" h="6858000">
                <a:moveTo>
                  <a:pt x="553382" y="0"/>
                </a:moveTo>
                <a:lnTo>
                  <a:pt x="5329607" y="0"/>
                </a:lnTo>
                <a:lnTo>
                  <a:pt x="5418699" y="32170"/>
                </a:lnTo>
                <a:cubicBezTo>
                  <a:pt x="6427776" y="434269"/>
                  <a:pt x="6037987" y="1197421"/>
                  <a:pt x="6726240" y="3103936"/>
                </a:cubicBezTo>
                <a:cubicBezTo>
                  <a:pt x="7683810" y="5756479"/>
                  <a:pt x="5165152" y="4435809"/>
                  <a:pt x="3443144" y="6528751"/>
                </a:cubicBezTo>
                <a:cubicBezTo>
                  <a:pt x="3389331" y="6594155"/>
                  <a:pt x="3336611" y="6654578"/>
                  <a:pt x="3284938" y="6710191"/>
                </a:cubicBezTo>
                <a:lnTo>
                  <a:pt x="3137763" y="6858000"/>
                </a:lnTo>
                <a:lnTo>
                  <a:pt x="1738310" y="6858000"/>
                </a:lnTo>
                <a:lnTo>
                  <a:pt x="1701956" y="6815585"/>
                </a:lnTo>
                <a:cubicBezTo>
                  <a:pt x="1125290" y="6085102"/>
                  <a:pt x="698681" y="4515723"/>
                  <a:pt x="160048" y="3103936"/>
                </a:cubicBezTo>
                <a:cubicBezTo>
                  <a:pt x="100200" y="2947071"/>
                  <a:pt x="47162" y="2795135"/>
                  <a:pt x="1161" y="2648207"/>
                </a:cubicBezTo>
                <a:lnTo>
                  <a:pt x="0" y="2644258"/>
                </a:lnTo>
                <a:lnTo>
                  <a:pt x="0" y="532063"/>
                </a:lnTo>
                <a:lnTo>
                  <a:pt x="58043" y="439147"/>
                </a:lnTo>
                <a:cubicBezTo>
                  <a:pt x="168077" y="282058"/>
                  <a:pt x="312130" y="147022"/>
                  <a:pt x="492010" y="34663"/>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28511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5143500" y="2859551"/>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8988633" y="3456532"/>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1298367" y="4041145"/>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6" name="Picture Placeholder 5"/>
          <p:cNvSpPr>
            <a:spLocks noGrp="1"/>
          </p:cNvSpPr>
          <p:nvPr>
            <p:ph type="pic" sz="quarter" idx="10" hasCustomPrompt="1"/>
          </p:nvPr>
        </p:nvSpPr>
        <p:spPr>
          <a:xfrm>
            <a:off x="0" y="1"/>
            <a:ext cx="12192000" cy="3677139"/>
          </a:xfrm>
          <a:custGeom>
            <a:avLst/>
            <a:gdLst>
              <a:gd name="connsiteX0" fmla="*/ 0 w 12192000"/>
              <a:gd name="connsiteY0" fmla="*/ 0 h 3677139"/>
              <a:gd name="connsiteX1" fmla="*/ 12192000 w 12192000"/>
              <a:gd name="connsiteY1" fmla="*/ 0 h 3677139"/>
              <a:gd name="connsiteX2" fmla="*/ 12192000 w 12192000"/>
              <a:gd name="connsiteY2" fmla="*/ 3020439 h 3677139"/>
              <a:gd name="connsiteX3" fmla="*/ 10668000 w 12192000"/>
              <a:gd name="connsiteY3" fmla="*/ 2844646 h 3677139"/>
              <a:gd name="connsiteX4" fmla="*/ 9056914 w 12192000"/>
              <a:gd name="connsiteY4" fmla="*/ 2307679 h 3677139"/>
              <a:gd name="connsiteX5" fmla="*/ 7126514 w 12192000"/>
              <a:gd name="connsiteY5" fmla="*/ 2640087 h 3677139"/>
              <a:gd name="connsiteX6" fmla="*/ 5617028 w 12192000"/>
              <a:gd name="connsiteY6" fmla="*/ 1898562 h 3677139"/>
              <a:gd name="connsiteX7" fmla="*/ 4441372 w 12192000"/>
              <a:gd name="connsiteY7" fmla="*/ 2640087 h 3677139"/>
              <a:gd name="connsiteX8" fmla="*/ 2960915 w 12192000"/>
              <a:gd name="connsiteY8" fmla="*/ 2908570 h 3677139"/>
              <a:gd name="connsiteX9" fmla="*/ 1886857 w 12192000"/>
              <a:gd name="connsiteY9" fmla="*/ 3675666 h 3677139"/>
              <a:gd name="connsiteX10" fmla="*/ 0 w 12192000"/>
              <a:gd name="connsiteY10" fmla="*/ 3020439 h 367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77139">
                <a:moveTo>
                  <a:pt x="0" y="0"/>
                </a:moveTo>
                <a:lnTo>
                  <a:pt x="12192000" y="0"/>
                </a:lnTo>
                <a:lnTo>
                  <a:pt x="12192000" y="3020439"/>
                </a:lnTo>
                <a:cubicBezTo>
                  <a:pt x="11938000" y="3494547"/>
                  <a:pt x="11190514" y="2963439"/>
                  <a:pt x="10668000" y="2844646"/>
                </a:cubicBezTo>
                <a:cubicBezTo>
                  <a:pt x="8984343" y="3045475"/>
                  <a:pt x="9647162" y="2341772"/>
                  <a:pt x="9056914" y="2307679"/>
                </a:cubicBezTo>
                <a:cubicBezTo>
                  <a:pt x="8466666" y="2273585"/>
                  <a:pt x="7699828" y="2708272"/>
                  <a:pt x="7126514" y="2640087"/>
                </a:cubicBezTo>
                <a:cubicBezTo>
                  <a:pt x="6553200" y="2571901"/>
                  <a:pt x="6064552" y="1898562"/>
                  <a:pt x="5617028" y="1898562"/>
                </a:cubicBezTo>
                <a:cubicBezTo>
                  <a:pt x="5169505" y="1898562"/>
                  <a:pt x="4884059" y="2471752"/>
                  <a:pt x="4441372" y="2640087"/>
                </a:cubicBezTo>
                <a:cubicBezTo>
                  <a:pt x="3998686" y="2808422"/>
                  <a:pt x="3386667" y="2735973"/>
                  <a:pt x="2960915" y="2908570"/>
                </a:cubicBezTo>
                <a:cubicBezTo>
                  <a:pt x="2535162" y="3081167"/>
                  <a:pt x="2380343" y="3657021"/>
                  <a:pt x="1886857" y="3675666"/>
                </a:cubicBezTo>
                <a:cubicBezTo>
                  <a:pt x="1393371" y="3694311"/>
                  <a:pt x="314476" y="3539294"/>
                  <a:pt x="0" y="3020439"/>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52242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4631961" cy="6858000"/>
          </a:xfrm>
          <a:custGeom>
            <a:avLst/>
            <a:gdLst>
              <a:gd name="connsiteX0" fmla="*/ 0 w 4631961"/>
              <a:gd name="connsiteY0" fmla="*/ 0 h 6858000"/>
              <a:gd name="connsiteX1" fmla="*/ 4631961 w 4631961"/>
              <a:gd name="connsiteY1" fmla="*/ 0 h 6858000"/>
              <a:gd name="connsiteX2" fmla="*/ 4631961 w 4631961"/>
              <a:gd name="connsiteY2" fmla="*/ 6858000 h 6858000"/>
              <a:gd name="connsiteX3" fmla="*/ 0 w 46319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31961" h="6858000">
                <a:moveTo>
                  <a:pt x="0" y="0"/>
                </a:moveTo>
                <a:lnTo>
                  <a:pt x="4631961" y="0"/>
                </a:lnTo>
                <a:lnTo>
                  <a:pt x="4631961"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775848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918741"/>
            <a:ext cx="12192000" cy="4939259"/>
          </a:xfrm>
          <a:custGeom>
            <a:avLst/>
            <a:gdLst>
              <a:gd name="connsiteX0" fmla="*/ 0 w 12192000"/>
              <a:gd name="connsiteY0" fmla="*/ 0 h 4939259"/>
              <a:gd name="connsiteX1" fmla="*/ 12192000 w 12192000"/>
              <a:gd name="connsiteY1" fmla="*/ 0 h 4939259"/>
              <a:gd name="connsiteX2" fmla="*/ 12192000 w 12192000"/>
              <a:gd name="connsiteY2" fmla="*/ 4939259 h 4939259"/>
              <a:gd name="connsiteX3" fmla="*/ 0 w 12192000"/>
              <a:gd name="connsiteY3" fmla="*/ 4939259 h 4939259"/>
            </a:gdLst>
            <a:ahLst/>
            <a:cxnLst>
              <a:cxn ang="0">
                <a:pos x="connsiteX0" y="connsiteY0"/>
              </a:cxn>
              <a:cxn ang="0">
                <a:pos x="connsiteX1" y="connsiteY1"/>
              </a:cxn>
              <a:cxn ang="0">
                <a:pos x="connsiteX2" y="connsiteY2"/>
              </a:cxn>
              <a:cxn ang="0">
                <a:pos x="connsiteX3" y="connsiteY3"/>
              </a:cxn>
            </a:cxnLst>
            <a:rect l="l" t="t" r="r" b="b"/>
            <a:pathLst>
              <a:path w="12192000" h="4939259">
                <a:moveTo>
                  <a:pt x="0" y="0"/>
                </a:moveTo>
                <a:lnTo>
                  <a:pt x="12192000" y="0"/>
                </a:lnTo>
                <a:lnTo>
                  <a:pt x="12192000" y="4939259"/>
                </a:lnTo>
                <a:lnTo>
                  <a:pt x="0" y="4939259"/>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632314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اضف صورة</a:t>
            </a:r>
            <a:endParaRPr lang="en-ID" dirty="0"/>
          </a:p>
        </p:txBody>
      </p:sp>
    </p:spTree>
    <p:extLst>
      <p:ext uri="{BB962C8B-B14F-4D97-AF65-F5344CB8AC3E}">
        <p14:creationId xmlns:p14="http://schemas.microsoft.com/office/powerpoint/2010/main" val="316796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5252279" y="9791"/>
            <a:ext cx="6936954" cy="6858000"/>
          </a:xfrm>
          <a:custGeom>
            <a:avLst/>
            <a:gdLst>
              <a:gd name="connsiteX0" fmla="*/ 1607347 w 6936954"/>
              <a:gd name="connsiteY0" fmla="*/ 0 h 6858000"/>
              <a:gd name="connsiteX1" fmla="*/ 6383572 w 6936954"/>
              <a:gd name="connsiteY1" fmla="*/ 0 h 6858000"/>
              <a:gd name="connsiteX2" fmla="*/ 6444944 w 6936954"/>
              <a:gd name="connsiteY2" fmla="*/ 34663 h 6858000"/>
              <a:gd name="connsiteX3" fmla="*/ 6878911 w 6936954"/>
              <a:gd name="connsiteY3" fmla="*/ 439147 h 6858000"/>
              <a:gd name="connsiteX4" fmla="*/ 6936954 w 6936954"/>
              <a:gd name="connsiteY4" fmla="*/ 532063 h 6858000"/>
              <a:gd name="connsiteX5" fmla="*/ 6936954 w 6936954"/>
              <a:gd name="connsiteY5" fmla="*/ 2644258 h 6858000"/>
              <a:gd name="connsiteX6" fmla="*/ 6935793 w 6936954"/>
              <a:gd name="connsiteY6" fmla="*/ 2648207 h 6858000"/>
              <a:gd name="connsiteX7" fmla="*/ 6776906 w 6936954"/>
              <a:gd name="connsiteY7" fmla="*/ 3103936 h 6858000"/>
              <a:gd name="connsiteX8" fmla="*/ 5234998 w 6936954"/>
              <a:gd name="connsiteY8" fmla="*/ 6815585 h 6858000"/>
              <a:gd name="connsiteX9" fmla="*/ 5198644 w 6936954"/>
              <a:gd name="connsiteY9" fmla="*/ 6858000 h 6858000"/>
              <a:gd name="connsiteX10" fmla="*/ 3799191 w 6936954"/>
              <a:gd name="connsiteY10" fmla="*/ 6858000 h 6858000"/>
              <a:gd name="connsiteX11" fmla="*/ 3652016 w 6936954"/>
              <a:gd name="connsiteY11" fmla="*/ 6710191 h 6858000"/>
              <a:gd name="connsiteX12" fmla="*/ 3493810 w 6936954"/>
              <a:gd name="connsiteY12" fmla="*/ 6528751 h 6858000"/>
              <a:gd name="connsiteX13" fmla="*/ 210714 w 6936954"/>
              <a:gd name="connsiteY13" fmla="*/ 3103936 h 6858000"/>
              <a:gd name="connsiteX14" fmla="*/ 1518255 w 6936954"/>
              <a:gd name="connsiteY14" fmla="*/ 321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4" h="6858000">
                <a:moveTo>
                  <a:pt x="1607347" y="0"/>
                </a:moveTo>
                <a:lnTo>
                  <a:pt x="6383572" y="0"/>
                </a:lnTo>
                <a:lnTo>
                  <a:pt x="6444944" y="34663"/>
                </a:lnTo>
                <a:cubicBezTo>
                  <a:pt x="6624824" y="147022"/>
                  <a:pt x="6768877" y="282058"/>
                  <a:pt x="6878911" y="439147"/>
                </a:cubicBezTo>
                <a:lnTo>
                  <a:pt x="6936954" y="532063"/>
                </a:lnTo>
                <a:lnTo>
                  <a:pt x="6936954" y="2644258"/>
                </a:lnTo>
                <a:lnTo>
                  <a:pt x="6935793" y="2648207"/>
                </a:lnTo>
                <a:cubicBezTo>
                  <a:pt x="6889792" y="2795135"/>
                  <a:pt x="6836754" y="2947071"/>
                  <a:pt x="6776906" y="3103936"/>
                </a:cubicBezTo>
                <a:cubicBezTo>
                  <a:pt x="6238273" y="4515723"/>
                  <a:pt x="5811664" y="6085102"/>
                  <a:pt x="5234998" y="6815585"/>
                </a:cubicBezTo>
                <a:lnTo>
                  <a:pt x="5198644" y="6858000"/>
                </a:lnTo>
                <a:lnTo>
                  <a:pt x="3799191" y="6858000"/>
                </a:lnTo>
                <a:lnTo>
                  <a:pt x="3652016" y="6710191"/>
                </a:lnTo>
                <a:cubicBezTo>
                  <a:pt x="3600343" y="6654578"/>
                  <a:pt x="3547623" y="6594155"/>
                  <a:pt x="3493810" y="6528751"/>
                </a:cubicBezTo>
                <a:cubicBezTo>
                  <a:pt x="1771802" y="4435809"/>
                  <a:pt x="-746856" y="5756479"/>
                  <a:pt x="210714" y="3103936"/>
                </a:cubicBezTo>
                <a:cubicBezTo>
                  <a:pt x="898967" y="1197421"/>
                  <a:pt x="509178" y="434269"/>
                  <a:pt x="1518255" y="32170"/>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91505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54344" y="2216258"/>
            <a:ext cx="4594601" cy="2774196"/>
          </a:xfrm>
          <a:custGeom>
            <a:avLst/>
            <a:gdLst>
              <a:gd name="connsiteX0" fmla="*/ 0 w 4594601"/>
              <a:gd name="connsiteY0" fmla="*/ 0 h 2774196"/>
              <a:gd name="connsiteX1" fmla="*/ 4594601 w 4594601"/>
              <a:gd name="connsiteY1" fmla="*/ 0 h 2774196"/>
              <a:gd name="connsiteX2" fmla="*/ 4594601 w 4594601"/>
              <a:gd name="connsiteY2" fmla="*/ 2774196 h 2774196"/>
              <a:gd name="connsiteX3" fmla="*/ 0 w 4594601"/>
              <a:gd name="connsiteY3" fmla="*/ 2774196 h 2774196"/>
            </a:gdLst>
            <a:ahLst/>
            <a:cxnLst>
              <a:cxn ang="0">
                <a:pos x="connsiteX0" y="connsiteY0"/>
              </a:cxn>
              <a:cxn ang="0">
                <a:pos x="connsiteX1" y="connsiteY1"/>
              </a:cxn>
              <a:cxn ang="0">
                <a:pos x="connsiteX2" y="connsiteY2"/>
              </a:cxn>
              <a:cxn ang="0">
                <a:pos x="connsiteX3" y="connsiteY3"/>
              </a:cxn>
            </a:cxnLst>
            <a:rect l="l" t="t" r="r" b="b"/>
            <a:pathLst>
              <a:path w="4594601" h="2774196">
                <a:moveTo>
                  <a:pt x="0" y="0"/>
                </a:moveTo>
                <a:lnTo>
                  <a:pt x="4594601" y="0"/>
                </a:lnTo>
                <a:lnTo>
                  <a:pt x="4594601" y="2774196"/>
                </a:lnTo>
                <a:lnTo>
                  <a:pt x="0" y="2774196"/>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335809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06565" y="2868528"/>
            <a:ext cx="3720007" cy="2292350"/>
          </a:xfrm>
          <a:custGeom>
            <a:avLst/>
            <a:gdLst>
              <a:gd name="connsiteX0" fmla="*/ 0 w 3720007"/>
              <a:gd name="connsiteY0" fmla="*/ 0 h 2292350"/>
              <a:gd name="connsiteX1" fmla="*/ 3720007 w 3720007"/>
              <a:gd name="connsiteY1" fmla="*/ 0 h 2292350"/>
              <a:gd name="connsiteX2" fmla="*/ 3720007 w 3720007"/>
              <a:gd name="connsiteY2" fmla="*/ 2292350 h 2292350"/>
              <a:gd name="connsiteX3" fmla="*/ 0 w 3720007"/>
              <a:gd name="connsiteY3" fmla="*/ 2292350 h 2292350"/>
            </a:gdLst>
            <a:ahLst/>
            <a:cxnLst>
              <a:cxn ang="0">
                <a:pos x="connsiteX0" y="connsiteY0"/>
              </a:cxn>
              <a:cxn ang="0">
                <a:pos x="connsiteX1" y="connsiteY1"/>
              </a:cxn>
              <a:cxn ang="0">
                <a:pos x="connsiteX2" y="connsiteY2"/>
              </a:cxn>
              <a:cxn ang="0">
                <a:pos x="connsiteX3" y="connsiteY3"/>
              </a:cxn>
            </a:cxnLst>
            <a:rect l="l" t="t" r="r" b="b"/>
            <a:pathLst>
              <a:path w="3720007" h="2292350">
                <a:moveTo>
                  <a:pt x="0" y="0"/>
                </a:moveTo>
                <a:lnTo>
                  <a:pt x="3720007" y="0"/>
                </a:lnTo>
                <a:lnTo>
                  <a:pt x="3720007" y="2292350"/>
                </a:lnTo>
                <a:lnTo>
                  <a:pt x="0" y="229235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675243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lternate 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7717"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Picture Placeholder 2"/>
          <p:cNvSpPr>
            <a:spLocks noGrp="1"/>
          </p:cNvSpPr>
          <p:nvPr>
            <p:ph type="pic" idx="10"/>
          </p:nvPr>
        </p:nvSpPr>
        <p:spPr>
          <a:xfrm>
            <a:off x="8213324" y="609600"/>
            <a:ext cx="3978676"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11/14/2021</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52282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8770839" y="2307772"/>
            <a:ext cx="2322285" cy="2278743"/>
          </a:xfrm>
          <a:custGeom>
            <a:avLst/>
            <a:gdLst>
              <a:gd name="connsiteX0" fmla="*/ 379798 w 2322285"/>
              <a:gd name="connsiteY0" fmla="*/ 0 h 2278743"/>
              <a:gd name="connsiteX1" fmla="*/ 1942487 w 2322285"/>
              <a:gd name="connsiteY1" fmla="*/ 0 h 2278743"/>
              <a:gd name="connsiteX2" fmla="*/ 2322285 w 2322285"/>
              <a:gd name="connsiteY2" fmla="*/ 379798 h 2278743"/>
              <a:gd name="connsiteX3" fmla="*/ 2322285 w 2322285"/>
              <a:gd name="connsiteY3" fmla="*/ 1898945 h 2278743"/>
              <a:gd name="connsiteX4" fmla="*/ 1942487 w 2322285"/>
              <a:gd name="connsiteY4" fmla="*/ 2278743 h 2278743"/>
              <a:gd name="connsiteX5" fmla="*/ 379798 w 2322285"/>
              <a:gd name="connsiteY5" fmla="*/ 2278743 h 2278743"/>
              <a:gd name="connsiteX6" fmla="*/ 0 w 2322285"/>
              <a:gd name="connsiteY6" fmla="*/ 1898945 h 2278743"/>
              <a:gd name="connsiteX7" fmla="*/ 0 w 2322285"/>
              <a:gd name="connsiteY7" fmla="*/ 379798 h 2278743"/>
              <a:gd name="connsiteX8" fmla="*/ 379798 w 2322285"/>
              <a:gd name="connsiteY8" fmla="*/ 0 h 22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2278743">
                <a:moveTo>
                  <a:pt x="379798" y="0"/>
                </a:moveTo>
                <a:lnTo>
                  <a:pt x="1942487" y="0"/>
                </a:lnTo>
                <a:cubicBezTo>
                  <a:pt x="2152244" y="0"/>
                  <a:pt x="2322285" y="170041"/>
                  <a:pt x="2322285" y="379798"/>
                </a:cubicBezTo>
                <a:lnTo>
                  <a:pt x="2322285" y="1898945"/>
                </a:lnTo>
                <a:cubicBezTo>
                  <a:pt x="2322285" y="2108702"/>
                  <a:pt x="2152244" y="2278743"/>
                  <a:pt x="1942487" y="2278743"/>
                </a:cubicBezTo>
                <a:lnTo>
                  <a:pt x="379798" y="2278743"/>
                </a:lnTo>
                <a:cubicBezTo>
                  <a:pt x="170041" y="2278743"/>
                  <a:pt x="0" y="2108702"/>
                  <a:pt x="0" y="1898945"/>
                </a:cubicBezTo>
                <a:lnTo>
                  <a:pt x="0" y="379798"/>
                </a:lnTo>
                <a:cubicBezTo>
                  <a:pt x="0" y="170041"/>
                  <a:pt x="170041" y="0"/>
                  <a:pt x="379798" y="0"/>
                </a:cubicBezTo>
                <a:close/>
              </a:path>
            </a:pathLst>
          </a:custGeom>
          <a:ln w="57150">
            <a:solidFill>
              <a:schemeClr val="bg1"/>
            </a:solidFill>
          </a:ln>
        </p:spPr>
        <p:txBody>
          <a:bodyPr wrap="square">
            <a:noAutofit/>
          </a:bodyPr>
          <a:lstStyle>
            <a:lvl1pPr marL="0" indent="0" algn="ctr" rtl="1">
              <a:buNone/>
              <a:defRPr sz="20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62375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965913" y="893296"/>
            <a:ext cx="4615737" cy="5097530"/>
          </a:xfrm>
          <a:custGeom>
            <a:avLst/>
            <a:gdLst>
              <a:gd name="connsiteX0" fmla="*/ 2307869 w 4615737"/>
              <a:gd name="connsiteY0" fmla="*/ 0 h 5097530"/>
              <a:gd name="connsiteX1" fmla="*/ 4256926 w 4615737"/>
              <a:gd name="connsiteY1" fmla="*/ 5097530 h 5097530"/>
              <a:gd name="connsiteX2" fmla="*/ 358812 w 4615737"/>
              <a:gd name="connsiteY2" fmla="*/ 5097530 h 5097530"/>
              <a:gd name="connsiteX3" fmla="*/ 2307869 w 4615737"/>
              <a:gd name="connsiteY3" fmla="*/ 0 h 5097530"/>
            </a:gdLst>
            <a:ahLst/>
            <a:cxnLst>
              <a:cxn ang="0">
                <a:pos x="connsiteX0" y="connsiteY0"/>
              </a:cxn>
              <a:cxn ang="0">
                <a:pos x="connsiteX1" y="connsiteY1"/>
              </a:cxn>
              <a:cxn ang="0">
                <a:pos x="connsiteX2" y="connsiteY2"/>
              </a:cxn>
              <a:cxn ang="0">
                <a:pos x="connsiteX3" y="connsiteY3"/>
              </a:cxn>
            </a:cxnLst>
            <a:rect l="l" t="t" r="r" b="b"/>
            <a:pathLst>
              <a:path w="4615737" h="5097530">
                <a:moveTo>
                  <a:pt x="2307869" y="0"/>
                </a:moveTo>
                <a:cubicBezTo>
                  <a:pt x="2957555" y="0"/>
                  <a:pt x="5556298" y="5097530"/>
                  <a:pt x="4256926" y="5097530"/>
                </a:cubicBezTo>
                <a:lnTo>
                  <a:pt x="358812" y="5097530"/>
                </a:lnTo>
                <a:cubicBezTo>
                  <a:pt x="-940559" y="5097530"/>
                  <a:pt x="1658184" y="0"/>
                  <a:pt x="2307869" y="0"/>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9396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0" name="Picture Placeholder 9"/>
          <p:cNvSpPr>
            <a:spLocks noGrp="1"/>
          </p:cNvSpPr>
          <p:nvPr>
            <p:ph type="pic" sz="quarter" idx="11" hasCustomPrompt="1"/>
          </p:nvPr>
        </p:nvSpPr>
        <p:spPr>
          <a:xfrm>
            <a:off x="5156615" y="2041214"/>
            <a:ext cx="1878772" cy="1843546"/>
          </a:xfrm>
          <a:custGeom>
            <a:avLst/>
            <a:gdLst>
              <a:gd name="connsiteX0" fmla="*/ 307264 w 1878772"/>
              <a:gd name="connsiteY0" fmla="*/ 0 h 1843546"/>
              <a:gd name="connsiteX1" fmla="*/ 1571508 w 1878772"/>
              <a:gd name="connsiteY1" fmla="*/ 0 h 1843546"/>
              <a:gd name="connsiteX2" fmla="*/ 1878772 w 1878772"/>
              <a:gd name="connsiteY2" fmla="*/ 307264 h 1843546"/>
              <a:gd name="connsiteX3" fmla="*/ 1878772 w 1878772"/>
              <a:gd name="connsiteY3" fmla="*/ 1536282 h 1843546"/>
              <a:gd name="connsiteX4" fmla="*/ 1571508 w 1878772"/>
              <a:gd name="connsiteY4" fmla="*/ 1843546 h 1843546"/>
              <a:gd name="connsiteX5" fmla="*/ 307264 w 1878772"/>
              <a:gd name="connsiteY5" fmla="*/ 1843546 h 1843546"/>
              <a:gd name="connsiteX6" fmla="*/ 0 w 1878772"/>
              <a:gd name="connsiteY6" fmla="*/ 1536282 h 1843546"/>
              <a:gd name="connsiteX7" fmla="*/ 0 w 1878772"/>
              <a:gd name="connsiteY7" fmla="*/ 307264 h 1843546"/>
              <a:gd name="connsiteX8" fmla="*/ 307264 w 1878772"/>
              <a:gd name="connsiteY8" fmla="*/ 0 h 184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843546">
                <a:moveTo>
                  <a:pt x="307264" y="0"/>
                </a:moveTo>
                <a:lnTo>
                  <a:pt x="1571508" y="0"/>
                </a:lnTo>
                <a:cubicBezTo>
                  <a:pt x="1741205" y="0"/>
                  <a:pt x="1878772" y="137567"/>
                  <a:pt x="1878772" y="307264"/>
                </a:cubicBezTo>
                <a:lnTo>
                  <a:pt x="1878772" y="1536282"/>
                </a:lnTo>
                <a:cubicBezTo>
                  <a:pt x="1878772" y="1705979"/>
                  <a:pt x="1741205" y="1843546"/>
                  <a:pt x="1571508" y="1843546"/>
                </a:cubicBezTo>
                <a:lnTo>
                  <a:pt x="307264" y="1843546"/>
                </a:lnTo>
                <a:cubicBezTo>
                  <a:pt x="137567" y="1843546"/>
                  <a:pt x="0" y="1705979"/>
                  <a:pt x="0" y="1536282"/>
                </a:cubicBezTo>
                <a:lnTo>
                  <a:pt x="0" y="307264"/>
                </a:lnTo>
                <a:cubicBezTo>
                  <a:pt x="0" y="137567"/>
                  <a:pt x="137567" y="0"/>
                  <a:pt x="307264" y="0"/>
                </a:cubicBezTo>
                <a:close/>
              </a:path>
            </a:pathLst>
          </a:custGeom>
          <a:ln w="38100">
            <a:solidFill>
              <a:schemeClr val="bg1"/>
            </a:solidFill>
          </a:ln>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93455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6494801" y="266207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6494801" y="464209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6494801" y="68205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9" name="Picture Placeholder 8"/>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95213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8229600" y="0"/>
            <a:ext cx="3338512" cy="6858000"/>
          </a:xfrm>
          <a:custGeom>
            <a:avLst/>
            <a:gdLst>
              <a:gd name="connsiteX0" fmla="*/ 0 w 3338512"/>
              <a:gd name="connsiteY0" fmla="*/ 0 h 6858000"/>
              <a:gd name="connsiteX1" fmla="*/ 3338512 w 3338512"/>
              <a:gd name="connsiteY1" fmla="*/ 0 h 6858000"/>
              <a:gd name="connsiteX2" fmla="*/ 3338512 w 3338512"/>
              <a:gd name="connsiteY2" fmla="*/ 6858000 h 6858000"/>
              <a:gd name="connsiteX3" fmla="*/ 0 w 33385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38512" h="6858000">
                <a:moveTo>
                  <a:pt x="0" y="0"/>
                </a:moveTo>
                <a:lnTo>
                  <a:pt x="3338512" y="0"/>
                </a:lnTo>
                <a:lnTo>
                  <a:pt x="33385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19861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flipH="1">
            <a:off x="0" y="2683469"/>
            <a:ext cx="12192000" cy="4174530"/>
          </a:xfrm>
          <a:custGeom>
            <a:avLst/>
            <a:gdLst>
              <a:gd name="connsiteX0" fmla="*/ 10305143 w 12192000"/>
              <a:gd name="connsiteY0" fmla="*/ 1673 h 4174530"/>
              <a:gd name="connsiteX1" fmla="*/ 12192000 w 12192000"/>
              <a:gd name="connsiteY1" fmla="*/ 745530 h 4174530"/>
              <a:gd name="connsiteX2" fmla="*/ 12192000 w 12192000"/>
              <a:gd name="connsiteY2" fmla="*/ 4174530 h 4174530"/>
              <a:gd name="connsiteX3" fmla="*/ 0 w 12192000"/>
              <a:gd name="connsiteY3" fmla="*/ 4174530 h 4174530"/>
              <a:gd name="connsiteX4" fmla="*/ 0 w 12192000"/>
              <a:gd name="connsiteY4" fmla="*/ 745530 h 4174530"/>
              <a:gd name="connsiteX5" fmla="*/ 1524000 w 12192000"/>
              <a:gd name="connsiteY5" fmla="*/ 945102 h 4174530"/>
              <a:gd name="connsiteX6" fmla="*/ 3135086 w 12192000"/>
              <a:gd name="connsiteY6" fmla="*/ 1554702 h 4174530"/>
              <a:gd name="connsiteX7" fmla="*/ 5065486 w 12192000"/>
              <a:gd name="connsiteY7" fmla="*/ 1177331 h 4174530"/>
              <a:gd name="connsiteX8" fmla="*/ 6574972 w 12192000"/>
              <a:gd name="connsiteY8" fmla="*/ 2019158 h 4174530"/>
              <a:gd name="connsiteX9" fmla="*/ 7750628 w 12192000"/>
              <a:gd name="connsiteY9" fmla="*/ 1177331 h 4174530"/>
              <a:gd name="connsiteX10" fmla="*/ 9231085 w 12192000"/>
              <a:gd name="connsiteY10" fmla="*/ 872531 h 4174530"/>
              <a:gd name="connsiteX11" fmla="*/ 10305143 w 12192000"/>
              <a:gd name="connsiteY11" fmla="*/ 1673 h 417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30">
                <a:moveTo>
                  <a:pt x="10305143" y="1673"/>
                </a:moveTo>
                <a:cubicBezTo>
                  <a:pt x="10798629" y="-19494"/>
                  <a:pt x="11877524" y="156492"/>
                  <a:pt x="12192000" y="745530"/>
                </a:cubicBezTo>
                <a:lnTo>
                  <a:pt x="12192000" y="4174530"/>
                </a:lnTo>
                <a:lnTo>
                  <a:pt x="0" y="4174530"/>
                </a:lnTo>
                <a:lnTo>
                  <a:pt x="0" y="745530"/>
                </a:lnTo>
                <a:cubicBezTo>
                  <a:pt x="254000" y="207292"/>
                  <a:pt x="1001486" y="810240"/>
                  <a:pt x="1524000" y="945102"/>
                </a:cubicBezTo>
                <a:cubicBezTo>
                  <a:pt x="3207657" y="717107"/>
                  <a:pt x="2544838" y="1515997"/>
                  <a:pt x="3135086" y="1554702"/>
                </a:cubicBezTo>
                <a:cubicBezTo>
                  <a:pt x="3725334" y="1593407"/>
                  <a:pt x="4492172" y="1099922"/>
                  <a:pt x="5065486" y="1177331"/>
                </a:cubicBezTo>
                <a:cubicBezTo>
                  <a:pt x="5638801" y="1254740"/>
                  <a:pt x="6127448" y="2019158"/>
                  <a:pt x="6574972" y="2019158"/>
                </a:cubicBezTo>
                <a:cubicBezTo>
                  <a:pt x="7022496" y="2019158"/>
                  <a:pt x="7307942" y="1368436"/>
                  <a:pt x="7750628" y="1177331"/>
                </a:cubicBezTo>
                <a:cubicBezTo>
                  <a:pt x="8193314" y="986226"/>
                  <a:pt x="8805333" y="1068474"/>
                  <a:pt x="9231085" y="872531"/>
                </a:cubicBezTo>
                <a:cubicBezTo>
                  <a:pt x="9656838" y="676588"/>
                  <a:pt x="9811657" y="22840"/>
                  <a:pt x="10305143" y="1673"/>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76938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
            <a:ext cx="5472112" cy="6857999"/>
          </a:xfrm>
          <a:custGeom>
            <a:avLst/>
            <a:gdLst>
              <a:gd name="connsiteX0" fmla="*/ 0 w 5472112"/>
              <a:gd name="connsiteY0" fmla="*/ 0 h 6857999"/>
              <a:gd name="connsiteX1" fmla="*/ 4494847 w 5472112"/>
              <a:gd name="connsiteY1" fmla="*/ 0 h 6857999"/>
              <a:gd name="connsiteX2" fmla="*/ 4233242 w 5472112"/>
              <a:gd name="connsiteY2" fmla="*/ 857250 h 6857999"/>
              <a:gd name="connsiteX3" fmla="*/ 3434158 w 5472112"/>
              <a:gd name="connsiteY3" fmla="*/ 1763485 h 6857999"/>
              <a:gd name="connsiteX4" fmla="*/ 3928828 w 5472112"/>
              <a:gd name="connsiteY4" fmla="*/ 2849335 h 6857999"/>
              <a:gd name="connsiteX5" fmla="*/ 2825333 w 5472112"/>
              <a:gd name="connsiteY5" fmla="*/ 3698421 h 6857999"/>
              <a:gd name="connsiteX6" fmla="*/ 3928828 w 5472112"/>
              <a:gd name="connsiteY6" fmla="*/ 4359727 h 6857999"/>
              <a:gd name="connsiteX7" fmla="*/ 4328370 w 5472112"/>
              <a:gd name="connsiteY7" fmla="*/ 5192484 h 6857999"/>
              <a:gd name="connsiteX8" fmla="*/ 5469920 w 5472112"/>
              <a:gd name="connsiteY8" fmla="*/ 5796642 h 6857999"/>
              <a:gd name="connsiteX9" fmla="*/ 4494847 w 5472112"/>
              <a:gd name="connsiteY9" fmla="*/ 6857999 h 6857999"/>
              <a:gd name="connsiteX10" fmla="*/ 0 w 5472112"/>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2112" h="6857999">
                <a:moveTo>
                  <a:pt x="0" y="0"/>
                </a:moveTo>
                <a:lnTo>
                  <a:pt x="4494847" y="0"/>
                </a:lnTo>
                <a:cubicBezTo>
                  <a:pt x="5200388" y="142875"/>
                  <a:pt x="4410023" y="563335"/>
                  <a:pt x="4233242" y="857250"/>
                </a:cubicBezTo>
                <a:cubicBezTo>
                  <a:pt x="4532105" y="1804306"/>
                  <a:pt x="3484894" y="1431471"/>
                  <a:pt x="3434158" y="1763485"/>
                </a:cubicBezTo>
                <a:cubicBezTo>
                  <a:pt x="3383422" y="2095500"/>
                  <a:pt x="4030299" y="2526846"/>
                  <a:pt x="3928828" y="2849335"/>
                </a:cubicBezTo>
                <a:cubicBezTo>
                  <a:pt x="3827358" y="3171824"/>
                  <a:pt x="2825333" y="3446689"/>
                  <a:pt x="2825333" y="3698421"/>
                </a:cubicBezTo>
                <a:cubicBezTo>
                  <a:pt x="2825333" y="3950153"/>
                  <a:pt x="3678321" y="4110716"/>
                  <a:pt x="3928828" y="4359727"/>
                </a:cubicBezTo>
                <a:cubicBezTo>
                  <a:pt x="4179335" y="4608738"/>
                  <a:pt x="4071522" y="4952999"/>
                  <a:pt x="4328370" y="5192484"/>
                </a:cubicBezTo>
                <a:cubicBezTo>
                  <a:pt x="4585219" y="5431970"/>
                  <a:pt x="5442174" y="5519056"/>
                  <a:pt x="5469920" y="5796642"/>
                </a:cubicBezTo>
                <a:cubicBezTo>
                  <a:pt x="5497666" y="6074228"/>
                  <a:pt x="5266978" y="6681106"/>
                  <a:pt x="4494847" y="6857999"/>
                </a:cubicBezTo>
                <a:lnTo>
                  <a:pt x="0" y="6857999"/>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85810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719888" y="-1"/>
            <a:ext cx="5472113" cy="6857999"/>
          </a:xfrm>
          <a:custGeom>
            <a:avLst/>
            <a:gdLst>
              <a:gd name="connsiteX0" fmla="*/ 977266 w 5472113"/>
              <a:gd name="connsiteY0" fmla="*/ 0 h 6857999"/>
              <a:gd name="connsiteX1" fmla="*/ 5472113 w 5472113"/>
              <a:gd name="connsiteY1" fmla="*/ 0 h 6857999"/>
              <a:gd name="connsiteX2" fmla="*/ 5472113 w 5472113"/>
              <a:gd name="connsiteY2" fmla="*/ 6857999 h 6857999"/>
              <a:gd name="connsiteX3" fmla="*/ 977266 w 5472113"/>
              <a:gd name="connsiteY3" fmla="*/ 6857999 h 6857999"/>
              <a:gd name="connsiteX4" fmla="*/ 1238872 w 5472113"/>
              <a:gd name="connsiteY4" fmla="*/ 6000749 h 6857999"/>
              <a:gd name="connsiteX5" fmla="*/ 2037955 w 5472113"/>
              <a:gd name="connsiteY5" fmla="*/ 5094513 h 6857999"/>
              <a:gd name="connsiteX6" fmla="*/ 1543285 w 5472113"/>
              <a:gd name="connsiteY6" fmla="*/ 4008663 h 6857999"/>
              <a:gd name="connsiteX7" fmla="*/ 2646780 w 5472113"/>
              <a:gd name="connsiteY7" fmla="*/ 3159578 h 6857999"/>
              <a:gd name="connsiteX8" fmla="*/ 1543285 w 5472113"/>
              <a:gd name="connsiteY8" fmla="*/ 2498271 h 6857999"/>
              <a:gd name="connsiteX9" fmla="*/ 1143743 w 5472113"/>
              <a:gd name="connsiteY9" fmla="*/ 1665514 h 6857999"/>
              <a:gd name="connsiteX10" fmla="*/ 2193 w 5472113"/>
              <a:gd name="connsiteY10" fmla="*/ 1061357 h 6857999"/>
              <a:gd name="connsiteX11" fmla="*/ 977266 w 5472113"/>
              <a:gd name="connsiteY11"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113" h="6857999">
                <a:moveTo>
                  <a:pt x="977266" y="0"/>
                </a:moveTo>
                <a:lnTo>
                  <a:pt x="5472113" y="0"/>
                </a:lnTo>
                <a:lnTo>
                  <a:pt x="5472113" y="6857999"/>
                </a:lnTo>
                <a:lnTo>
                  <a:pt x="977266" y="6857999"/>
                </a:lnTo>
                <a:cubicBezTo>
                  <a:pt x="271726" y="6715124"/>
                  <a:pt x="1062090" y="6294663"/>
                  <a:pt x="1238872" y="6000749"/>
                </a:cubicBezTo>
                <a:cubicBezTo>
                  <a:pt x="940008" y="5053692"/>
                  <a:pt x="1987220" y="5426528"/>
                  <a:pt x="2037955" y="5094513"/>
                </a:cubicBezTo>
                <a:cubicBezTo>
                  <a:pt x="2088691" y="4762499"/>
                  <a:pt x="1441815" y="4331152"/>
                  <a:pt x="1543285" y="4008663"/>
                </a:cubicBezTo>
                <a:cubicBezTo>
                  <a:pt x="1644755" y="3686174"/>
                  <a:pt x="2646780" y="3411310"/>
                  <a:pt x="2646780" y="3159578"/>
                </a:cubicBezTo>
                <a:cubicBezTo>
                  <a:pt x="2646780" y="2907845"/>
                  <a:pt x="1793792" y="2747282"/>
                  <a:pt x="1543285" y="2498271"/>
                </a:cubicBezTo>
                <a:cubicBezTo>
                  <a:pt x="1292778" y="2249260"/>
                  <a:pt x="1400592" y="1905000"/>
                  <a:pt x="1143743" y="1665514"/>
                </a:cubicBezTo>
                <a:cubicBezTo>
                  <a:pt x="886895" y="1426028"/>
                  <a:pt x="29940" y="1338942"/>
                  <a:pt x="2193" y="1061357"/>
                </a:cubicBezTo>
                <a:cubicBezTo>
                  <a:pt x="-25553" y="783771"/>
                  <a:pt x="205135" y="176892"/>
                  <a:pt x="977266" y="0"/>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53800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6" r:id="rId16"/>
    <p:sldLayoutId id="2147483667" r:id="rId17"/>
    <p:sldLayoutId id="214748366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hyperlink" Target="https://en.m.wikipedia.org/wiki/Larry_Ellison" TargetMode="Externa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9.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3.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16.xml"/><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1.tmp"/></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6.tmp"/><Relationship Id="rId4" Type="http://schemas.openxmlformats.org/officeDocument/2006/relationships/image" Target="../media/image35.tmp"/></Relationships>
</file>

<file path=ppt/slides/_rels/slide3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9.tmp"/><Relationship Id="rId4" Type="http://schemas.openxmlformats.org/officeDocument/2006/relationships/image" Target="../media/image38.tmp"/></Relationships>
</file>

<file path=ppt/slides/_rels/slide3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2.tmp"/><Relationship Id="rId4" Type="http://schemas.openxmlformats.org/officeDocument/2006/relationships/image" Target="../media/image41.tm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4" name="TextBox 3"/>
          <p:cNvSpPr txBox="1"/>
          <p:nvPr/>
        </p:nvSpPr>
        <p:spPr>
          <a:xfrm>
            <a:off x="2653792" y="3632688"/>
            <a:ext cx="6896608" cy="1015663"/>
          </a:xfrm>
          <a:prstGeom prst="rect">
            <a:avLst/>
          </a:prstGeom>
          <a:noFill/>
        </p:spPr>
        <p:txBody>
          <a:bodyPr wrap="square" rtlCol="0">
            <a:spAutoFit/>
          </a:bodyPr>
          <a:lstStyle/>
          <a:p>
            <a:pPr algn="ctr" rtl="1"/>
            <a:r>
              <a:rPr lang="ar-EG" sz="6000" b="1" spc="300" dirty="0">
                <a:latin typeface="Air Strip Arabic" panose="02000500000000000000" pitchFamily="2" charset="-78"/>
                <a:cs typeface="Air Strip Arabic" panose="02000500000000000000" pitchFamily="2" charset="-78"/>
              </a:rPr>
              <a:t>تخرجي</a:t>
            </a:r>
            <a:endParaRPr lang="en-ID" sz="6000" b="1" spc="300" dirty="0">
              <a:latin typeface="Air Strip Arabic" panose="02000500000000000000" pitchFamily="2" charset="-78"/>
              <a:cs typeface="Air Strip Arabic" panose="02000500000000000000" pitchFamily="2" charset="-78"/>
            </a:endParaRPr>
          </a:p>
        </p:txBody>
      </p:sp>
      <p:sp>
        <p:nvSpPr>
          <p:cNvPr id="5" name="TextBox 4"/>
          <p:cNvSpPr txBox="1"/>
          <p:nvPr/>
        </p:nvSpPr>
        <p:spPr>
          <a:xfrm>
            <a:off x="3499104" y="4533946"/>
            <a:ext cx="5205984" cy="461665"/>
          </a:xfrm>
          <a:prstGeom prst="rect">
            <a:avLst/>
          </a:prstGeom>
          <a:noFill/>
        </p:spPr>
        <p:txBody>
          <a:bodyPr wrap="square" rtlCol="0">
            <a:spAutoFit/>
          </a:bodyPr>
          <a:lstStyle/>
          <a:p>
            <a:pPr algn="ctr" rtl="1"/>
            <a:r>
              <a:rPr lang="ar-EG" sz="2400" dirty="0">
                <a:latin typeface="DIN Next LT Arabic Light" panose="020B0303020203050203" pitchFamily="34" charset="-78"/>
                <a:cs typeface="DIN Next LT Arabic Light" panose="020B0303020203050203" pitchFamily="34" charset="-78"/>
              </a:rPr>
              <a:t>قالب بوربوينت لمشاريع التخرج</a:t>
            </a:r>
            <a:endParaRPr lang="en-ID" sz="2400" dirty="0">
              <a:latin typeface="DIN Next LT Arabic Light" panose="020B0303020203050203" pitchFamily="34" charset="-78"/>
              <a:cs typeface="DIN Next LT Arabic Light" panose="020B0303020203050203" pitchFamily="34" charset="-78"/>
            </a:endParaRPr>
          </a:p>
        </p:txBody>
      </p:sp>
      <p:sp>
        <p:nvSpPr>
          <p:cNvPr id="8" name="Isosceles Triangle 5"/>
          <p:cNvSpPr/>
          <p:nvPr/>
        </p:nvSpPr>
        <p:spPr>
          <a:xfrm rot="1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7" name="Isosceles Triangle 5"/>
          <p:cNvSpPr/>
          <p:nvPr/>
        </p:nvSpPr>
        <p:spPr>
          <a:xfrm rot="19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6" name="Isosceles Triangle 5"/>
          <p:cNvSpPr/>
          <p:nvPr/>
        </p:nvSpPr>
        <p:spPr>
          <a:xfrm>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a:xfrm>
            <a:off x="1" y="0"/>
            <a:ext cx="12270376" cy="6749143"/>
          </a:xfrm>
        </p:spPr>
      </p:pic>
    </p:spTree>
    <p:extLst>
      <p:ext uri="{BB962C8B-B14F-4D97-AF65-F5344CB8AC3E}">
        <p14:creationId xmlns:p14="http://schemas.microsoft.com/office/powerpoint/2010/main" val="28982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833" y="558942"/>
            <a:ext cx="5290336" cy="923330"/>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عن صاحب المشروع</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5" name="Rectangle 4"/>
          <p:cNvSpPr/>
          <p:nvPr/>
        </p:nvSpPr>
        <p:spPr>
          <a:xfrm>
            <a:off x="444652" y="1455784"/>
            <a:ext cx="7097186" cy="3416320"/>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400" b="1" dirty="0" smtClean="0"/>
              <a:t>Oracle</a:t>
            </a:r>
          </a:p>
          <a:p>
            <a:pPr>
              <a:lnSpc>
                <a:spcPct val="150000"/>
              </a:lnSpc>
            </a:pPr>
            <a:r>
              <a:rPr lang="en-US" sz="2000" b="1" dirty="0" smtClean="0"/>
              <a:t>The most popular database in the world ,</a:t>
            </a:r>
            <a:r>
              <a:rPr lang="en-US" sz="2000" b="1" dirty="0"/>
              <a:t>I</a:t>
            </a:r>
            <a:r>
              <a:rPr lang="en-US" sz="2000" b="1" dirty="0" smtClean="0"/>
              <a:t>t has a large community .</a:t>
            </a:r>
          </a:p>
          <a:p>
            <a:pPr rtl="1">
              <a:lnSpc>
                <a:spcPct val="150000"/>
              </a:lnSpc>
            </a:pPr>
            <a:r>
              <a:rPr lang="en-GB" sz="2000" b="1" dirty="0">
                <a:hlinkClick r:id="rId2"/>
              </a:rPr>
              <a:t>Larry Ellison</a:t>
            </a:r>
            <a:r>
              <a:rPr lang="en-GB" sz="2000" b="1" dirty="0">
                <a:solidFill>
                  <a:srgbClr val="00B050"/>
                </a:solidFill>
              </a:rPr>
              <a:t> and his two friends and former co-workers, </a:t>
            </a:r>
            <a:r>
              <a:rPr lang="en-GB" sz="2000" b="1" dirty="0" smtClean="0">
                <a:solidFill>
                  <a:srgbClr val="00B050"/>
                </a:solidFill>
              </a:rPr>
              <a:t>Software </a:t>
            </a:r>
            <a:r>
              <a:rPr lang="en-GB" sz="2000" b="1" dirty="0">
                <a:solidFill>
                  <a:srgbClr val="00B050"/>
                </a:solidFill>
              </a:rPr>
              <a:t>Development Laboratories (SDL) in </a:t>
            </a:r>
            <a:r>
              <a:rPr lang="en-GB" sz="2000" b="1" dirty="0" smtClean="0">
                <a:solidFill>
                  <a:srgbClr val="00B050"/>
                </a:solidFill>
              </a:rPr>
              <a:t>1977,written in Assembly ,C and C++.initial release 1979 by oracle corporation. </a:t>
            </a:r>
            <a:endParaRPr lang="en-ID" b="1" dirty="0">
              <a:solidFill>
                <a:srgbClr val="00B050"/>
              </a:solidFill>
              <a:latin typeface="DIN Next LT Arabic Light" panose="020B0303020203050203" pitchFamily="34" charset="-78"/>
              <a:cs typeface="DIN Next LT Arabic Light" panose="020B0303020203050203" pitchFamily="34" charset="-78"/>
            </a:endParaRPr>
          </a:p>
        </p:txBody>
      </p:sp>
      <p:sp>
        <p:nvSpPr>
          <p:cNvPr id="21" name="Rectangle 20"/>
          <p:cNvSpPr/>
          <p:nvPr/>
        </p:nvSpPr>
        <p:spPr>
          <a:xfrm>
            <a:off x="-3387" y="6310858"/>
            <a:ext cx="4453467"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 Inventory Management System (IMS)</a:t>
            </a:r>
          </a:p>
          <a:p>
            <a:pPr algn="ctr" rtl="1"/>
            <a:endParaRPr lang="en-ID" dirty="0">
              <a:latin typeface="DIN Next LT Arabic Light" panose="020B0303020203050203" pitchFamily="34" charset="-78"/>
              <a:cs typeface="DIN Next LT Arabic Light" panose="020B0303020203050203" pitchFamily="34" charset="-78"/>
            </a:endParaRPr>
          </a:p>
        </p:txBody>
      </p:sp>
      <p:pic>
        <p:nvPicPr>
          <p:cNvPr id="18" name="صورة 6"/>
          <p:cNvPicPr/>
          <p:nvPr/>
        </p:nvPicPr>
        <p:blipFill>
          <a:blip r:embed="rId3">
            <a:extLst>
              <a:ext uri="{28A0092B-C50C-407E-A947-70E740481C1C}">
                <a14:useLocalDpi xmlns:a14="http://schemas.microsoft.com/office/drawing/2010/main" val="0"/>
              </a:ext>
            </a:extLst>
          </a:blip>
          <a:stretch>
            <a:fillRect/>
          </a:stretch>
        </p:blipFill>
        <p:spPr>
          <a:xfrm>
            <a:off x="10792536" y="5062333"/>
            <a:ext cx="1085850" cy="1283970"/>
          </a:xfrm>
          <a:prstGeom prst="rect">
            <a:avLst/>
          </a:prstGeom>
        </p:spPr>
      </p:pic>
      <p:pic>
        <p:nvPicPr>
          <p:cNvPr id="19" name="Picture 18"/>
          <p:cNvPicPr/>
          <p:nvPr/>
        </p:nvPicPr>
        <p:blipFill>
          <a:blip r:embed="rId4">
            <a:extLst>
              <a:ext uri="{28A0092B-C50C-407E-A947-70E740481C1C}">
                <a14:useLocalDpi xmlns:a14="http://schemas.microsoft.com/office/drawing/2010/main" val="0"/>
              </a:ext>
            </a:extLst>
          </a:blip>
          <a:stretch>
            <a:fillRect/>
          </a:stretch>
        </p:blipFill>
        <p:spPr>
          <a:xfrm>
            <a:off x="8251901" y="2085494"/>
            <a:ext cx="3626485" cy="2091055"/>
          </a:xfrm>
          <a:prstGeom prst="rect">
            <a:avLst/>
          </a:prstGeom>
        </p:spPr>
      </p:pic>
      <p:sp>
        <p:nvSpPr>
          <p:cNvPr id="20" name="TextBox 19"/>
          <p:cNvSpPr txBox="1"/>
          <p:nvPr/>
        </p:nvSpPr>
        <p:spPr>
          <a:xfrm>
            <a:off x="3993245" y="616078"/>
            <a:ext cx="4496275" cy="584775"/>
          </a:xfrm>
          <a:prstGeom prst="rect">
            <a:avLst/>
          </a:prstGeom>
          <a:noFill/>
        </p:spPr>
        <p:txBody>
          <a:bodyPr wrap="square" rtlCol="0" anchor="ctr">
            <a:spAutoFit/>
          </a:bodyPr>
          <a:lstStyle/>
          <a:p>
            <a:pPr algn="ctr" rtl="1"/>
            <a:r>
              <a:rPr lang="en-US" sz="3200" b="1" dirty="0"/>
              <a:t>Methodologies</a:t>
            </a:r>
            <a:endParaRPr lang="en-ID" sz="11500" b="1" dirty="0">
              <a:latin typeface="DIN Next LT Arabic Light" panose="020B0303020203050203" pitchFamily="34" charset="-78"/>
              <a:cs typeface="DIN Next LT Arabic Light" panose="020B0303020203050203" pitchFamily="34" charset="-78"/>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386" y="4872104"/>
            <a:ext cx="1772517" cy="1583143"/>
          </a:xfrm>
          <a:prstGeom prst="rect">
            <a:avLst/>
          </a:prstGeom>
          <a:ln>
            <a:noFill/>
          </a:ln>
          <a:effectLst>
            <a:softEdge rad="112500"/>
          </a:effec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t="67842" r="75718" b="6801"/>
          <a:stretch/>
        </p:blipFill>
        <p:spPr>
          <a:xfrm>
            <a:off x="6933006" y="4872104"/>
            <a:ext cx="1562779" cy="1550127"/>
          </a:xfrm>
          <a:prstGeom prst="rect">
            <a:avLst/>
          </a:prstGeom>
          <a:ln>
            <a:noFill/>
          </a:ln>
          <a:effectLst>
            <a:softEdge rad="112500"/>
          </a:effectLst>
        </p:spPr>
      </p:pic>
    </p:spTree>
    <p:extLst>
      <p:ext uri="{BB962C8B-B14F-4D97-AF65-F5344CB8AC3E}">
        <p14:creationId xmlns:p14="http://schemas.microsoft.com/office/powerpoint/2010/main" val="1852188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9826992" y="1916559"/>
            <a:ext cx="2076173" cy="4231129"/>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5" name="TextBox 4"/>
          <p:cNvSpPr txBox="1"/>
          <p:nvPr/>
        </p:nvSpPr>
        <p:spPr>
          <a:xfrm>
            <a:off x="9899015" y="3631003"/>
            <a:ext cx="1814288" cy="2062103"/>
          </a:xfrm>
          <a:prstGeom prst="rect">
            <a:avLst/>
          </a:prstGeom>
          <a:noFill/>
        </p:spPr>
        <p:txBody>
          <a:bodyPr wrap="square" rtlCol="0">
            <a:spAutoFit/>
          </a:bodyPr>
          <a:lstStyle/>
          <a:p>
            <a:pPr lvl="0"/>
            <a:r>
              <a:rPr lang="en-US" sz="1600" dirty="0" smtClean="0"/>
              <a:t>A query builder with a graphical representation of the SQL statement to obtain</a:t>
            </a:r>
          </a:p>
          <a:p>
            <a:pPr lvl="0"/>
            <a:r>
              <a:rPr lang="en-US" sz="1600" dirty="0" smtClean="0"/>
              <a:t>report data</a:t>
            </a:r>
          </a:p>
          <a:p>
            <a:pPr rtl="1"/>
            <a:endParaRPr lang="ar-EG" sz="1200" dirty="0">
              <a:latin typeface="DIN Next LT Arabic Light" panose="020B0303020203050203" pitchFamily="34" charset="-78"/>
              <a:cs typeface="DIN Next LT Arabic Light" panose="020B0303020203050203" pitchFamily="34" charset="-78"/>
            </a:endParaRPr>
          </a:p>
        </p:txBody>
      </p:sp>
      <p:sp>
        <p:nvSpPr>
          <p:cNvPr id="8" name="Rounded Rectangle 7"/>
          <p:cNvSpPr/>
          <p:nvPr/>
        </p:nvSpPr>
        <p:spPr>
          <a:xfrm>
            <a:off x="7565638" y="1961191"/>
            <a:ext cx="1993042" cy="4186497"/>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0" name="TextBox 9"/>
          <p:cNvSpPr txBox="1"/>
          <p:nvPr/>
        </p:nvSpPr>
        <p:spPr>
          <a:xfrm>
            <a:off x="7579168" y="3651996"/>
            <a:ext cx="1934953" cy="1815882"/>
          </a:xfrm>
          <a:prstGeom prst="rect">
            <a:avLst/>
          </a:prstGeom>
          <a:noFill/>
        </p:spPr>
        <p:txBody>
          <a:bodyPr wrap="square" rtlCol="0">
            <a:spAutoFit/>
          </a:bodyPr>
          <a:lstStyle/>
          <a:p>
            <a:pPr rtl="1"/>
            <a:r>
              <a:rPr lang="en-US" sz="1600" dirty="0"/>
              <a:t>Form Builder is the main application-building component of Oracle Forms </a:t>
            </a:r>
            <a:r>
              <a:rPr lang="en-US" sz="1600" dirty="0" smtClean="0"/>
              <a:t>Developer by </a:t>
            </a:r>
            <a:r>
              <a:rPr lang="en-US" sz="1600" dirty="0"/>
              <a:t>using </a:t>
            </a:r>
            <a:r>
              <a:rPr lang="en-US" sz="1600" dirty="0" err="1"/>
              <a:t>sql</a:t>
            </a:r>
            <a:r>
              <a:rPr lang="en-US" sz="1600" dirty="0"/>
              <a:t> &amp; </a:t>
            </a:r>
            <a:r>
              <a:rPr lang="en-US" sz="1600" dirty="0" err="1"/>
              <a:t>pl</a:t>
            </a:r>
            <a:r>
              <a:rPr lang="en-US" sz="1600" dirty="0"/>
              <a:t> </a:t>
            </a:r>
            <a:r>
              <a:rPr lang="en-US" sz="1600" dirty="0" err="1"/>
              <a:t>sql</a:t>
            </a:r>
            <a:endParaRPr lang="ar-EG" sz="1600" dirty="0"/>
          </a:p>
        </p:txBody>
      </p:sp>
      <p:sp>
        <p:nvSpPr>
          <p:cNvPr id="13" name="Rounded Rectangle 12"/>
          <p:cNvSpPr/>
          <p:nvPr/>
        </p:nvSpPr>
        <p:spPr>
          <a:xfrm>
            <a:off x="2797350" y="1961191"/>
            <a:ext cx="2230499" cy="418649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5" name="TextBox 14"/>
          <p:cNvSpPr txBox="1"/>
          <p:nvPr/>
        </p:nvSpPr>
        <p:spPr>
          <a:xfrm>
            <a:off x="2848014" y="3651997"/>
            <a:ext cx="2169653" cy="2154436"/>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t>Developed in Java</a:t>
            </a:r>
          </a:p>
          <a:p>
            <a:pPr marL="285750" lvl="0" indent="-285750">
              <a:buFont typeface="Arial" panose="020B0604020202020204" pitchFamily="34" charset="0"/>
              <a:buChar char="•"/>
            </a:pPr>
            <a:r>
              <a:rPr lang="en-US" sz="1600" dirty="0"/>
              <a:t>Supports Windows, Linux, and Mac OS X </a:t>
            </a:r>
            <a:r>
              <a:rPr lang="en-US" sz="1600" dirty="0" smtClean="0"/>
              <a:t>platforms</a:t>
            </a:r>
          </a:p>
          <a:p>
            <a:pPr marL="285750" lvl="0" indent="-285750">
              <a:buFont typeface="Arial" panose="020B0604020202020204" pitchFamily="34" charset="0"/>
              <a:buChar char="•"/>
            </a:pPr>
            <a:r>
              <a:rPr lang="en-US" dirty="0"/>
              <a:t>Connects to any Oracle Database</a:t>
            </a:r>
            <a:endParaRPr lang="en-US" sz="1600" dirty="0"/>
          </a:p>
        </p:txBody>
      </p:sp>
      <p:sp>
        <p:nvSpPr>
          <p:cNvPr id="18" name="Rounded Rectangle 17"/>
          <p:cNvSpPr/>
          <p:nvPr/>
        </p:nvSpPr>
        <p:spPr>
          <a:xfrm>
            <a:off x="5225663" y="1961191"/>
            <a:ext cx="2118303" cy="4186497"/>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0" name="TextBox 19"/>
          <p:cNvSpPr txBox="1"/>
          <p:nvPr/>
        </p:nvSpPr>
        <p:spPr>
          <a:xfrm>
            <a:off x="5293895" y="3606277"/>
            <a:ext cx="2226037" cy="2308324"/>
          </a:xfrm>
          <a:prstGeom prst="rect">
            <a:avLst/>
          </a:prstGeom>
          <a:noFill/>
        </p:spPr>
        <p:txBody>
          <a:bodyPr wrap="square" rtlCol="0">
            <a:spAutoFit/>
          </a:bodyPr>
          <a:lstStyle/>
          <a:p>
            <a:r>
              <a:rPr lang="en-US" sz="1600" dirty="0"/>
              <a:t>is the only developer tool that helps you simplify your workflow, reduce code defects and improve code quality and performance while supporting </a:t>
            </a:r>
            <a:r>
              <a:rPr lang="en-US" sz="1600" dirty="0" smtClean="0"/>
              <a:t>team collaboration</a:t>
            </a:r>
            <a:endParaRPr lang="ar-EG" sz="1600" dirty="0">
              <a:latin typeface="DIN Next LT Arabic Light" panose="020B0303020203050203" pitchFamily="34" charset="-78"/>
              <a:cs typeface="DIN Next LT Arabic Light" panose="020B0303020203050203" pitchFamily="34" charset="-78"/>
            </a:endParaRPr>
          </a:p>
        </p:txBody>
      </p:sp>
      <p:sp>
        <p:nvSpPr>
          <p:cNvPr id="23" name="Rounded Rectangle 22"/>
          <p:cNvSpPr/>
          <p:nvPr/>
        </p:nvSpPr>
        <p:spPr>
          <a:xfrm>
            <a:off x="234910" y="2019977"/>
            <a:ext cx="2209831" cy="4127712"/>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5" name="TextBox 24"/>
          <p:cNvSpPr txBox="1"/>
          <p:nvPr/>
        </p:nvSpPr>
        <p:spPr>
          <a:xfrm>
            <a:off x="444139" y="3346922"/>
            <a:ext cx="1814288" cy="2800767"/>
          </a:xfrm>
          <a:prstGeom prst="rect">
            <a:avLst/>
          </a:prstGeom>
          <a:noFill/>
        </p:spPr>
        <p:txBody>
          <a:bodyPr wrap="square" rtlCol="0">
            <a:spAutoFit/>
          </a:bodyPr>
          <a:lstStyle/>
          <a:p>
            <a:pPr algn="l" rtl="1"/>
            <a:r>
              <a:rPr lang="en-US" sz="1600" dirty="0"/>
              <a:t>Oracle Database 11</a:t>
            </a:r>
            <a:r>
              <a:rPr lang="en-US" sz="1600" i="1" dirty="0"/>
              <a:t>g </a:t>
            </a:r>
            <a:r>
              <a:rPr lang="en-US" sz="1600" dirty="0"/>
              <a:t>is designed along the following feature areas to help organizations manage infrastructure grids easily and deliver high-quality service:</a:t>
            </a:r>
            <a:endParaRPr lang="ar-EG" sz="1200" dirty="0">
              <a:latin typeface="DIN Next LT Arabic Light" panose="020B0303020203050203" pitchFamily="34" charset="-78"/>
              <a:cs typeface="DIN Next LT Arabic Light" panose="020B0303020203050203" pitchFamily="34" charset="-78"/>
            </a:endParaRPr>
          </a:p>
        </p:txBody>
      </p:sp>
      <p:sp>
        <p:nvSpPr>
          <p:cNvPr id="32" name="TextBox 31"/>
          <p:cNvSpPr txBox="1"/>
          <p:nvPr/>
        </p:nvSpPr>
        <p:spPr>
          <a:xfrm>
            <a:off x="1245653" y="386599"/>
            <a:ext cx="9573720" cy="1754326"/>
          </a:xfrm>
          <a:prstGeom prst="rect">
            <a:avLst/>
          </a:prstGeom>
          <a:noFill/>
        </p:spPr>
        <p:txBody>
          <a:bodyPr wrap="square" rtlCol="0" anchor="ctr">
            <a:spAutoFit/>
          </a:bodyPr>
          <a:lstStyle/>
          <a:p>
            <a:pPr algn="ctr" rtl="1"/>
            <a:r>
              <a:rPr lang="en-US" sz="5400" b="1" dirty="0">
                <a:solidFill>
                  <a:schemeClr val="bg2">
                    <a:lumMod val="75000"/>
                  </a:schemeClr>
                </a:solidFill>
              </a:rPr>
              <a:t>Methodologies</a:t>
            </a:r>
            <a:endParaRPr lang="en-ID" sz="19400" b="1" dirty="0">
              <a:solidFill>
                <a:schemeClr val="bg2">
                  <a:lumMod val="75000"/>
                </a:schemeClr>
              </a:solidFill>
              <a:latin typeface="DIN Next LT Arabic Light" panose="020B0303020203050203" pitchFamily="34" charset="-78"/>
              <a:cs typeface="DIN Next LT Arabic Light" panose="020B0303020203050203" pitchFamily="34" charset="-78"/>
            </a:endParaRPr>
          </a:p>
          <a:p>
            <a:pPr algn="ctr" rtl="1"/>
            <a:endParaRPr lang="en-ID" sz="5400" b="1" dirty="0">
              <a:latin typeface="DIN Next LT Arabic Light" panose="020B0303020203050203" pitchFamily="34" charset="-78"/>
              <a:cs typeface="DIN Next LT Arabic Light" panose="020B0303020203050203" pitchFamily="34" charset="-78"/>
            </a:endParaRPr>
          </a:p>
        </p:txBody>
      </p:sp>
      <p:sp>
        <p:nvSpPr>
          <p:cNvPr id="33" name="Rectangle 32"/>
          <p:cNvSpPr/>
          <p:nvPr/>
        </p:nvSpPr>
        <p:spPr>
          <a:xfrm>
            <a:off x="0" y="0"/>
            <a:ext cx="43281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lnSpc>
                <a:spcPct val="300000"/>
              </a:lnSpc>
            </a:pPr>
            <a:r>
              <a:rPr lang="en-GB" b="1" dirty="0">
                <a:solidFill>
                  <a:schemeClr val="tx1"/>
                </a:solidFill>
              </a:rPr>
              <a:t> Inventory Management System (IMS)</a:t>
            </a:r>
          </a:p>
        </p:txBody>
      </p:sp>
      <p:pic>
        <p:nvPicPr>
          <p:cNvPr id="34" name="صورة 7"/>
          <p:cNvPicPr/>
          <p:nvPr/>
        </p:nvPicPr>
        <p:blipFill>
          <a:blip r:embed="rId2">
            <a:extLst>
              <a:ext uri="{28A0092B-C50C-407E-A947-70E740481C1C}">
                <a14:useLocalDpi xmlns:a14="http://schemas.microsoft.com/office/drawing/2010/main" val="0"/>
              </a:ext>
            </a:extLst>
          </a:blip>
          <a:stretch>
            <a:fillRect/>
          </a:stretch>
        </p:blipFill>
        <p:spPr>
          <a:xfrm>
            <a:off x="5230304" y="1919244"/>
            <a:ext cx="2020385" cy="1383676"/>
          </a:xfrm>
          <a:prstGeom prst="rect">
            <a:avLst/>
          </a:prstGeom>
        </p:spPr>
      </p:pic>
      <p:pic>
        <p:nvPicPr>
          <p:cNvPr id="35" name="صورة 6"/>
          <p:cNvPicPr/>
          <p:nvPr/>
        </p:nvPicPr>
        <p:blipFill>
          <a:blip r:embed="rId3">
            <a:extLst>
              <a:ext uri="{28A0092B-C50C-407E-A947-70E740481C1C}">
                <a14:useLocalDpi xmlns:a14="http://schemas.microsoft.com/office/drawing/2010/main" val="0"/>
              </a:ext>
            </a:extLst>
          </a:blip>
          <a:stretch>
            <a:fillRect/>
          </a:stretch>
        </p:blipFill>
        <p:spPr>
          <a:xfrm>
            <a:off x="2989307" y="1989643"/>
            <a:ext cx="1631203" cy="1561969"/>
          </a:xfrm>
          <a:prstGeom prst="rect">
            <a:avLst/>
          </a:prstGeom>
        </p:spPr>
      </p:pic>
      <p:pic>
        <p:nvPicPr>
          <p:cNvPr id="36" name="Picture 35"/>
          <p:cNvPicPr/>
          <p:nvPr/>
        </p:nvPicPr>
        <p:blipFill>
          <a:blip r:embed="rId4">
            <a:extLst>
              <a:ext uri="{28A0092B-C50C-407E-A947-70E740481C1C}">
                <a14:useLocalDpi xmlns:a14="http://schemas.microsoft.com/office/drawing/2010/main" val="0"/>
              </a:ext>
            </a:extLst>
          </a:blip>
          <a:stretch>
            <a:fillRect/>
          </a:stretch>
        </p:blipFill>
        <p:spPr>
          <a:xfrm>
            <a:off x="245411" y="2002293"/>
            <a:ext cx="2199330" cy="1319030"/>
          </a:xfrm>
          <a:prstGeom prst="rect">
            <a:avLst/>
          </a:prstGeom>
        </p:spPr>
      </p:pic>
      <p:sp>
        <p:nvSpPr>
          <p:cNvPr id="37" name="Rectangle 36"/>
          <p:cNvSpPr/>
          <p:nvPr/>
        </p:nvSpPr>
        <p:spPr>
          <a:xfrm>
            <a:off x="7595497" y="1417870"/>
            <a:ext cx="1986441" cy="461665"/>
          </a:xfrm>
          <a:prstGeom prst="rect">
            <a:avLst/>
          </a:prstGeom>
        </p:spPr>
        <p:txBody>
          <a:bodyPr wrap="none">
            <a:spAutoFit/>
          </a:bodyPr>
          <a:lstStyle/>
          <a:p>
            <a:r>
              <a:rPr lang="en-US" sz="2400" b="1" dirty="0">
                <a:solidFill>
                  <a:srgbClr val="0070C0"/>
                </a:solidFill>
                <a:latin typeface="Times New Roman" panose="02020603050405020304" pitchFamily="18" charset="0"/>
                <a:ea typeface="Times New Roman" panose="02020603050405020304" pitchFamily="18" charset="0"/>
              </a:rPr>
              <a:t>Form Builder</a:t>
            </a:r>
            <a:endParaRPr lang="en-US" sz="2400" dirty="0">
              <a:solidFill>
                <a:srgbClr val="0070C0"/>
              </a:solidFill>
            </a:endParaRPr>
          </a:p>
        </p:txBody>
      </p:sp>
      <p:sp>
        <p:nvSpPr>
          <p:cNvPr id="38" name="Rectangle 37"/>
          <p:cNvSpPr/>
          <p:nvPr/>
        </p:nvSpPr>
        <p:spPr>
          <a:xfrm>
            <a:off x="9826992" y="1417870"/>
            <a:ext cx="2175596" cy="461665"/>
          </a:xfrm>
          <a:prstGeom prst="rect">
            <a:avLst/>
          </a:prstGeom>
        </p:spPr>
        <p:txBody>
          <a:bodyPr wrap="none">
            <a:spAutoFit/>
          </a:bodyPr>
          <a:lstStyle/>
          <a:p>
            <a:r>
              <a:rPr lang="en-US" sz="2400" b="1" dirty="0">
                <a:solidFill>
                  <a:srgbClr val="00B050"/>
                </a:solidFill>
                <a:latin typeface="Times New Roman" panose="02020603050405020304" pitchFamily="18" charset="0"/>
                <a:ea typeface="Times New Roman" panose="02020603050405020304" pitchFamily="18" charset="0"/>
              </a:rPr>
              <a:t>Report Builder</a:t>
            </a:r>
            <a:endParaRPr lang="en-US" sz="2400" dirty="0">
              <a:solidFill>
                <a:srgbClr val="00B050"/>
              </a:solidFill>
            </a:endParaRPr>
          </a:p>
        </p:txBody>
      </p:sp>
      <p:sp>
        <p:nvSpPr>
          <p:cNvPr id="39" name="Rectangle 38"/>
          <p:cNvSpPr/>
          <p:nvPr/>
        </p:nvSpPr>
        <p:spPr>
          <a:xfrm>
            <a:off x="5075588" y="1417870"/>
            <a:ext cx="2268378" cy="461665"/>
          </a:xfrm>
          <a:prstGeom prst="rect">
            <a:avLst/>
          </a:prstGeom>
        </p:spPr>
        <p:txBody>
          <a:bodyPr wrap="none">
            <a:spAutoFit/>
          </a:bodyPr>
          <a:lstStyle/>
          <a:p>
            <a:r>
              <a:rPr lang="en-US" sz="2400" b="1" dirty="0" smtClean="0">
                <a:solidFill>
                  <a:srgbClr val="0070C0"/>
                </a:solidFill>
                <a:latin typeface="Times New Roman" panose="02020603050405020304" pitchFamily="18" charset="0"/>
                <a:ea typeface="Times New Roman" panose="02020603050405020304" pitchFamily="18" charset="0"/>
              </a:rPr>
              <a:t>Toad For oracle</a:t>
            </a:r>
            <a:endParaRPr lang="en-US" sz="2400" dirty="0">
              <a:solidFill>
                <a:srgbClr val="0070C0"/>
              </a:solidFill>
            </a:endParaRPr>
          </a:p>
        </p:txBody>
      </p:sp>
      <p:sp>
        <p:nvSpPr>
          <p:cNvPr id="40" name="Rectangle 39"/>
          <p:cNvSpPr/>
          <p:nvPr/>
        </p:nvSpPr>
        <p:spPr>
          <a:xfrm>
            <a:off x="2923997" y="1417554"/>
            <a:ext cx="2021707" cy="461665"/>
          </a:xfrm>
          <a:prstGeom prst="rect">
            <a:avLst/>
          </a:prstGeom>
        </p:spPr>
        <p:txBody>
          <a:bodyPr wrap="none">
            <a:spAutoFit/>
          </a:bodyPr>
          <a:lstStyle/>
          <a:p>
            <a:r>
              <a:rPr lang="en-US" sz="2400" b="1" dirty="0" err="1" smtClean="0">
                <a:solidFill>
                  <a:srgbClr val="7030A0"/>
                </a:solidFill>
                <a:latin typeface="Times New Roman" panose="02020603050405020304" pitchFamily="18" charset="0"/>
                <a:ea typeface="Times New Roman" panose="02020603050405020304" pitchFamily="18" charset="0"/>
              </a:rPr>
              <a:t>Sql</a:t>
            </a:r>
            <a:r>
              <a:rPr lang="en-US" sz="2400" b="1" dirty="0" smtClean="0">
                <a:solidFill>
                  <a:srgbClr val="7030A0"/>
                </a:solidFill>
                <a:latin typeface="Times New Roman" panose="02020603050405020304" pitchFamily="18" charset="0"/>
                <a:ea typeface="Times New Roman" panose="02020603050405020304" pitchFamily="18" charset="0"/>
              </a:rPr>
              <a:t> Developer</a:t>
            </a:r>
            <a:endParaRPr lang="en-US" sz="2400" dirty="0">
              <a:solidFill>
                <a:srgbClr val="7030A0"/>
              </a:solidFill>
            </a:endParaRPr>
          </a:p>
        </p:txBody>
      </p:sp>
      <p:sp>
        <p:nvSpPr>
          <p:cNvPr id="41" name="Rectangle 40"/>
          <p:cNvSpPr/>
          <p:nvPr/>
        </p:nvSpPr>
        <p:spPr>
          <a:xfrm>
            <a:off x="444139" y="1417555"/>
            <a:ext cx="2000602" cy="461665"/>
          </a:xfrm>
          <a:prstGeom prst="rect">
            <a:avLst/>
          </a:prstGeom>
        </p:spPr>
        <p:txBody>
          <a:bodyPr wrap="square">
            <a:spAutoFit/>
          </a:bodyPr>
          <a:lstStyle/>
          <a:p>
            <a:r>
              <a:rPr lang="en-US" sz="2400" b="1" dirty="0" smtClean="0">
                <a:solidFill>
                  <a:srgbClr val="FF0000"/>
                </a:solidFill>
                <a:latin typeface="Times New Roman" panose="02020603050405020304" pitchFamily="18" charset="0"/>
                <a:ea typeface="Times New Roman" panose="02020603050405020304" pitchFamily="18" charset="0"/>
              </a:rPr>
              <a:t>Oracle 11g</a:t>
            </a:r>
            <a:endParaRPr lang="en-US" sz="2400"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9221" y="2047860"/>
            <a:ext cx="1772517" cy="1583143"/>
          </a:xfrm>
          <a:prstGeom prst="rect">
            <a:avLst/>
          </a:prstGeom>
          <a:ln>
            <a:noFill/>
          </a:ln>
          <a:effectLst>
            <a:softEdge rad="112500"/>
          </a:effectLst>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t="67842" r="75718" b="6801"/>
          <a:stretch/>
        </p:blipFill>
        <p:spPr>
          <a:xfrm>
            <a:off x="10115835" y="2019977"/>
            <a:ext cx="1562779" cy="1550127"/>
          </a:xfrm>
          <a:prstGeom prst="rect">
            <a:avLst/>
          </a:prstGeom>
          <a:ln>
            <a:noFill/>
          </a:ln>
          <a:effectLst>
            <a:softEdge rad="112500"/>
          </a:effectLst>
        </p:spPr>
      </p:pic>
    </p:spTree>
    <p:extLst>
      <p:ext uri="{BB962C8B-B14F-4D97-AF65-F5344CB8AC3E}">
        <p14:creationId xmlns:p14="http://schemas.microsoft.com/office/powerpoint/2010/main" val="172490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990905"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flipV="1">
            <a:off x="3062006"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a:off x="5133107"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5" name="Freeform 4"/>
          <p:cNvSpPr/>
          <p:nvPr/>
        </p:nvSpPr>
        <p:spPr>
          <a:xfrm flipH="1" flipV="1">
            <a:off x="7204208"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6" name="Freeform 5"/>
          <p:cNvSpPr/>
          <p:nvPr/>
        </p:nvSpPr>
        <p:spPr>
          <a:xfrm>
            <a:off x="9275309"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1416769" y="3993481"/>
            <a:ext cx="1074058" cy="646331"/>
          </a:xfrm>
          <a:prstGeom prst="rect">
            <a:avLst/>
          </a:prstGeom>
          <a:noFill/>
        </p:spPr>
        <p:txBody>
          <a:bodyPr wrap="square" rtlCol="0">
            <a:spAutoFit/>
          </a:bodyPr>
          <a:lstStyle/>
          <a:p>
            <a:pPr algn="ctr" rtl="1"/>
            <a:r>
              <a:rPr lang="en-ID" sz="3600" dirty="0">
                <a:solidFill>
                  <a:schemeClr val="accent1"/>
                </a:solidFill>
                <a:latin typeface="DIN Next LT Arabic Light" panose="020B0303020203050203" pitchFamily="34" charset="-78"/>
                <a:cs typeface="DIN Next LT Arabic Light" panose="020B0303020203050203" pitchFamily="34" charset="-78"/>
              </a:rPr>
              <a:t>01</a:t>
            </a:r>
          </a:p>
        </p:txBody>
      </p:sp>
      <p:sp>
        <p:nvSpPr>
          <p:cNvPr id="18" name="TextBox 17"/>
          <p:cNvSpPr txBox="1"/>
          <p:nvPr/>
        </p:nvSpPr>
        <p:spPr>
          <a:xfrm>
            <a:off x="5558971" y="3993481"/>
            <a:ext cx="1074058" cy="646331"/>
          </a:xfrm>
          <a:prstGeom prst="rect">
            <a:avLst/>
          </a:prstGeom>
          <a:noFill/>
        </p:spPr>
        <p:txBody>
          <a:bodyPr wrap="square" rtlCol="0">
            <a:spAutoFit/>
          </a:bodyPr>
          <a:lstStyle/>
          <a:p>
            <a:pPr algn="ctr" rtl="1"/>
            <a:r>
              <a:rPr lang="en-ID" sz="3600" dirty="0">
                <a:solidFill>
                  <a:schemeClr val="accent3"/>
                </a:solidFill>
                <a:latin typeface="DIN Next LT Arabic Light" panose="020B0303020203050203" pitchFamily="34" charset="-78"/>
                <a:cs typeface="DIN Next LT Arabic Light" panose="020B0303020203050203" pitchFamily="34" charset="-78"/>
              </a:rPr>
              <a:t>03</a:t>
            </a:r>
          </a:p>
        </p:txBody>
      </p:sp>
      <p:sp>
        <p:nvSpPr>
          <p:cNvPr id="19" name="TextBox 18"/>
          <p:cNvSpPr txBox="1"/>
          <p:nvPr/>
        </p:nvSpPr>
        <p:spPr>
          <a:xfrm>
            <a:off x="9701173" y="3993481"/>
            <a:ext cx="1074058" cy="646331"/>
          </a:xfrm>
          <a:prstGeom prst="rect">
            <a:avLst/>
          </a:prstGeom>
          <a:noFill/>
        </p:spPr>
        <p:txBody>
          <a:bodyPr wrap="square" rtlCol="0">
            <a:spAutoFit/>
          </a:bodyPr>
          <a:lstStyle/>
          <a:p>
            <a:pPr algn="ctr" rtl="1"/>
            <a:r>
              <a:rPr lang="en-ID" sz="3600" dirty="0">
                <a:solidFill>
                  <a:schemeClr val="accent5"/>
                </a:solidFill>
                <a:latin typeface="DIN Next LT Arabic Light" panose="020B0303020203050203" pitchFamily="34" charset="-78"/>
                <a:cs typeface="DIN Next LT Arabic Light" panose="020B0303020203050203" pitchFamily="34" charset="-78"/>
              </a:rPr>
              <a:t>05</a:t>
            </a:r>
          </a:p>
        </p:txBody>
      </p:sp>
      <p:sp>
        <p:nvSpPr>
          <p:cNvPr id="20" name="TextBox 19"/>
          <p:cNvSpPr txBox="1"/>
          <p:nvPr/>
        </p:nvSpPr>
        <p:spPr>
          <a:xfrm>
            <a:off x="7630072" y="2865936"/>
            <a:ext cx="1074058" cy="646331"/>
          </a:xfrm>
          <a:prstGeom prst="rect">
            <a:avLst/>
          </a:prstGeom>
          <a:noFill/>
        </p:spPr>
        <p:txBody>
          <a:bodyPr wrap="square" rtlCol="0">
            <a:spAutoFit/>
          </a:bodyPr>
          <a:lstStyle/>
          <a:p>
            <a:pPr algn="ctr" rtl="1"/>
            <a:r>
              <a:rPr lang="en-ID" sz="3600" dirty="0">
                <a:solidFill>
                  <a:schemeClr val="accent4"/>
                </a:solidFill>
                <a:latin typeface="DIN Next LT Arabic Light" panose="020B0303020203050203" pitchFamily="34" charset="-78"/>
                <a:cs typeface="DIN Next LT Arabic Light" panose="020B0303020203050203" pitchFamily="34" charset="-78"/>
              </a:rPr>
              <a:t>04</a:t>
            </a:r>
          </a:p>
        </p:txBody>
      </p:sp>
      <p:sp>
        <p:nvSpPr>
          <p:cNvPr id="21" name="TextBox 20"/>
          <p:cNvSpPr txBox="1"/>
          <p:nvPr/>
        </p:nvSpPr>
        <p:spPr>
          <a:xfrm>
            <a:off x="3487870" y="2865936"/>
            <a:ext cx="1074058" cy="646331"/>
          </a:xfrm>
          <a:prstGeom prst="rect">
            <a:avLst/>
          </a:prstGeom>
          <a:noFill/>
        </p:spPr>
        <p:txBody>
          <a:bodyPr wrap="square" rtlCol="0">
            <a:spAutoFit/>
          </a:bodyPr>
          <a:lstStyle/>
          <a:p>
            <a:pPr algn="ctr" rtl="1"/>
            <a:r>
              <a:rPr lang="en-ID" sz="3600" dirty="0">
                <a:solidFill>
                  <a:schemeClr val="accent2"/>
                </a:solidFill>
                <a:latin typeface="DIN Next LT Arabic Light" panose="020B0303020203050203" pitchFamily="34" charset="-78"/>
                <a:cs typeface="DIN Next LT Arabic Light" panose="020B0303020203050203" pitchFamily="34" charset="-78"/>
              </a:rPr>
              <a:t>02</a:t>
            </a:r>
          </a:p>
        </p:txBody>
      </p:sp>
      <p:sp>
        <p:nvSpPr>
          <p:cNvPr id="22" name="Freeform 21"/>
          <p:cNvSpPr>
            <a:spLocks noEditPoints="1"/>
          </p:cNvSpPr>
          <p:nvPr/>
        </p:nvSpPr>
        <p:spPr bwMode="auto">
          <a:xfrm>
            <a:off x="9656633" y="2347606"/>
            <a:ext cx="1163138" cy="975378"/>
          </a:xfrm>
          <a:custGeom>
            <a:avLst/>
            <a:gdLst>
              <a:gd name="T0" fmla="*/ 58 w 202"/>
              <a:gd name="T1" fmla="*/ 129 h 169"/>
              <a:gd name="T2" fmla="*/ 61 w 202"/>
              <a:gd name="T3" fmla="*/ 121 h 169"/>
              <a:gd name="T4" fmla="*/ 54 w 202"/>
              <a:gd name="T5" fmla="*/ 108 h 169"/>
              <a:gd name="T6" fmla="*/ 57 w 202"/>
              <a:gd name="T7" fmla="*/ 99 h 169"/>
              <a:gd name="T8" fmla="*/ 54 w 202"/>
              <a:gd name="T9" fmla="*/ 90 h 169"/>
              <a:gd name="T10" fmla="*/ 61 w 202"/>
              <a:gd name="T11" fmla="*/ 77 h 169"/>
              <a:gd name="T12" fmla="*/ 57 w 202"/>
              <a:gd name="T13" fmla="*/ 67 h 169"/>
              <a:gd name="T14" fmla="*/ 62 w 202"/>
              <a:gd name="T15" fmla="*/ 71 h 169"/>
              <a:gd name="T16" fmla="*/ 67 w 202"/>
              <a:gd name="T17" fmla="*/ 98 h 169"/>
              <a:gd name="T18" fmla="*/ 80 w 202"/>
              <a:gd name="T19" fmla="*/ 113 h 169"/>
              <a:gd name="T20" fmla="*/ 71 w 202"/>
              <a:gd name="T21" fmla="*/ 92 h 169"/>
              <a:gd name="T22" fmla="*/ 71 w 202"/>
              <a:gd name="T23" fmla="*/ 67 h 169"/>
              <a:gd name="T24" fmla="*/ 59 w 202"/>
              <a:gd name="T25" fmla="*/ 29 h 169"/>
              <a:gd name="T26" fmla="*/ 69 w 202"/>
              <a:gd name="T27" fmla="*/ 4 h 169"/>
              <a:gd name="T28" fmla="*/ 80 w 202"/>
              <a:gd name="T29" fmla="*/ 21 h 169"/>
              <a:gd name="T30" fmla="*/ 101 w 202"/>
              <a:gd name="T31" fmla="*/ 48 h 169"/>
              <a:gd name="T32" fmla="*/ 123 w 202"/>
              <a:gd name="T33" fmla="*/ 70 h 169"/>
              <a:gd name="T34" fmla="*/ 142 w 202"/>
              <a:gd name="T35" fmla="*/ 73 h 169"/>
              <a:gd name="T36" fmla="*/ 142 w 202"/>
              <a:gd name="T37" fmla="*/ 147 h 169"/>
              <a:gd name="T38" fmla="*/ 131 w 202"/>
              <a:gd name="T39" fmla="*/ 147 h 169"/>
              <a:gd name="T40" fmla="*/ 116 w 202"/>
              <a:gd name="T41" fmla="*/ 151 h 169"/>
              <a:gd name="T42" fmla="*/ 105 w 202"/>
              <a:gd name="T43" fmla="*/ 149 h 169"/>
              <a:gd name="T44" fmla="*/ 77 w 202"/>
              <a:gd name="T45" fmla="*/ 154 h 169"/>
              <a:gd name="T46" fmla="*/ 60 w 202"/>
              <a:gd name="T47" fmla="*/ 154 h 169"/>
              <a:gd name="T48" fmla="*/ 65 w 202"/>
              <a:gd name="T49" fmla="*/ 143 h 169"/>
              <a:gd name="T50" fmla="*/ 58 w 202"/>
              <a:gd name="T51" fmla="*/ 129 h 169"/>
              <a:gd name="T52" fmla="*/ 12 w 202"/>
              <a:gd name="T53" fmla="*/ 110 h 169"/>
              <a:gd name="T54" fmla="*/ 13 w 202"/>
              <a:gd name="T55" fmla="*/ 110 h 169"/>
              <a:gd name="T56" fmla="*/ 4 w 202"/>
              <a:gd name="T57" fmla="*/ 121 h 169"/>
              <a:gd name="T58" fmla="*/ 16 w 202"/>
              <a:gd name="T59" fmla="*/ 132 h 169"/>
              <a:gd name="T60" fmla="*/ 21 w 202"/>
              <a:gd name="T61" fmla="*/ 132 h 169"/>
              <a:gd name="T62" fmla="*/ 12 w 202"/>
              <a:gd name="T63" fmla="*/ 143 h 169"/>
              <a:gd name="T64" fmla="*/ 24 w 202"/>
              <a:gd name="T65" fmla="*/ 154 h 169"/>
              <a:gd name="T66" fmla="*/ 36 w 202"/>
              <a:gd name="T67" fmla="*/ 154 h 169"/>
              <a:gd name="T68" fmla="*/ 47 w 202"/>
              <a:gd name="T69" fmla="*/ 154 h 169"/>
              <a:gd name="T70" fmla="*/ 59 w 202"/>
              <a:gd name="T71" fmla="*/ 143 h 169"/>
              <a:gd name="T72" fmla="*/ 47 w 202"/>
              <a:gd name="T73" fmla="*/ 132 h 169"/>
              <a:gd name="T74" fmla="*/ 45 w 202"/>
              <a:gd name="T75" fmla="*/ 132 h 169"/>
              <a:gd name="T76" fmla="*/ 55 w 202"/>
              <a:gd name="T77" fmla="*/ 121 h 169"/>
              <a:gd name="T78" fmla="*/ 43 w 202"/>
              <a:gd name="T79" fmla="*/ 110 h 169"/>
              <a:gd name="T80" fmla="*/ 41 w 202"/>
              <a:gd name="T81" fmla="*/ 110 h 169"/>
              <a:gd name="T82" fmla="*/ 51 w 202"/>
              <a:gd name="T83" fmla="*/ 99 h 169"/>
              <a:gd name="T84" fmla="*/ 41 w 202"/>
              <a:gd name="T85" fmla="*/ 88 h 169"/>
              <a:gd name="T86" fmla="*/ 43 w 202"/>
              <a:gd name="T87" fmla="*/ 88 h 169"/>
              <a:gd name="T88" fmla="*/ 55 w 202"/>
              <a:gd name="T89" fmla="*/ 77 h 169"/>
              <a:gd name="T90" fmla="*/ 44 w 202"/>
              <a:gd name="T91" fmla="*/ 66 h 169"/>
              <a:gd name="T92" fmla="*/ 20 w 202"/>
              <a:gd name="T93" fmla="*/ 66 h 169"/>
              <a:gd name="T94" fmla="*/ 8 w 202"/>
              <a:gd name="T95" fmla="*/ 77 h 169"/>
              <a:gd name="T96" fmla="*/ 18 w 202"/>
              <a:gd name="T97" fmla="*/ 88 h 169"/>
              <a:gd name="T98" fmla="*/ 12 w 202"/>
              <a:gd name="T99" fmla="*/ 88 h 169"/>
              <a:gd name="T100" fmla="*/ 0 w 202"/>
              <a:gd name="T101" fmla="*/ 99 h 169"/>
              <a:gd name="T102" fmla="*/ 12 w 202"/>
              <a:gd name="T103" fmla="*/ 110 h 169"/>
              <a:gd name="T104" fmla="*/ 202 w 202"/>
              <a:gd name="T105" fmla="*/ 169 h 169"/>
              <a:gd name="T106" fmla="*/ 149 w 202"/>
              <a:gd name="T107" fmla="*/ 169 h 169"/>
              <a:gd name="T108" fmla="*/ 149 w 202"/>
              <a:gd name="T109" fmla="*/ 67 h 169"/>
              <a:gd name="T110" fmla="*/ 202 w 202"/>
              <a:gd name="T111" fmla="*/ 67 h 169"/>
              <a:gd name="T112" fmla="*/ 202 w 202"/>
              <a:gd name="T113" fmla="*/ 169 h 169"/>
              <a:gd name="T114" fmla="*/ 164 w 202"/>
              <a:gd name="T115" fmla="*/ 146 h 169"/>
              <a:gd name="T116" fmla="*/ 158 w 202"/>
              <a:gd name="T117" fmla="*/ 153 h 169"/>
              <a:gd name="T118" fmla="*/ 164 w 202"/>
              <a:gd name="T119" fmla="*/ 159 h 169"/>
              <a:gd name="T120" fmla="*/ 170 w 202"/>
              <a:gd name="T121" fmla="*/ 153 h 169"/>
              <a:gd name="T122" fmla="*/ 164 w 202"/>
              <a:gd name="T123" fmla="*/ 14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58" y="129"/>
                </a:moveTo>
                <a:cubicBezTo>
                  <a:pt x="60" y="127"/>
                  <a:pt x="61" y="124"/>
                  <a:pt x="61" y="121"/>
                </a:cubicBezTo>
                <a:cubicBezTo>
                  <a:pt x="61" y="115"/>
                  <a:pt x="58" y="111"/>
                  <a:pt x="54" y="108"/>
                </a:cubicBezTo>
                <a:cubicBezTo>
                  <a:pt x="56" y="105"/>
                  <a:pt x="57" y="102"/>
                  <a:pt x="57" y="99"/>
                </a:cubicBezTo>
                <a:cubicBezTo>
                  <a:pt x="57" y="96"/>
                  <a:pt x="56" y="93"/>
                  <a:pt x="54" y="90"/>
                </a:cubicBezTo>
                <a:cubicBezTo>
                  <a:pt x="58" y="87"/>
                  <a:pt x="61" y="82"/>
                  <a:pt x="61" y="77"/>
                </a:cubicBezTo>
                <a:cubicBezTo>
                  <a:pt x="61" y="73"/>
                  <a:pt x="59" y="69"/>
                  <a:pt x="57" y="67"/>
                </a:cubicBezTo>
                <a:cubicBezTo>
                  <a:pt x="59" y="68"/>
                  <a:pt x="61" y="69"/>
                  <a:pt x="62" y="71"/>
                </a:cubicBezTo>
                <a:cubicBezTo>
                  <a:pt x="67" y="80"/>
                  <a:pt x="65" y="89"/>
                  <a:pt x="67" y="98"/>
                </a:cubicBezTo>
                <a:cubicBezTo>
                  <a:pt x="69" y="107"/>
                  <a:pt x="80" y="113"/>
                  <a:pt x="80" y="113"/>
                </a:cubicBezTo>
                <a:cubicBezTo>
                  <a:pt x="80" y="113"/>
                  <a:pt x="72" y="104"/>
                  <a:pt x="71" y="92"/>
                </a:cubicBezTo>
                <a:cubicBezTo>
                  <a:pt x="71" y="83"/>
                  <a:pt x="73" y="77"/>
                  <a:pt x="71" y="67"/>
                </a:cubicBezTo>
                <a:cubicBezTo>
                  <a:pt x="70" y="63"/>
                  <a:pt x="59" y="41"/>
                  <a:pt x="59" y="29"/>
                </a:cubicBezTo>
                <a:cubicBezTo>
                  <a:pt x="58" y="18"/>
                  <a:pt x="59" y="7"/>
                  <a:pt x="69" y="4"/>
                </a:cubicBezTo>
                <a:cubicBezTo>
                  <a:pt x="79" y="0"/>
                  <a:pt x="78" y="15"/>
                  <a:pt x="80" y="21"/>
                </a:cubicBezTo>
                <a:cubicBezTo>
                  <a:pt x="87" y="36"/>
                  <a:pt x="96" y="42"/>
                  <a:pt x="101" y="48"/>
                </a:cubicBezTo>
                <a:cubicBezTo>
                  <a:pt x="106" y="55"/>
                  <a:pt x="113" y="64"/>
                  <a:pt x="123" y="70"/>
                </a:cubicBezTo>
                <a:cubicBezTo>
                  <a:pt x="129" y="75"/>
                  <a:pt x="138" y="74"/>
                  <a:pt x="142" y="73"/>
                </a:cubicBezTo>
                <a:cubicBezTo>
                  <a:pt x="142" y="147"/>
                  <a:pt x="142" y="147"/>
                  <a:pt x="142" y="147"/>
                </a:cubicBezTo>
                <a:cubicBezTo>
                  <a:pt x="131" y="147"/>
                  <a:pt x="131" y="147"/>
                  <a:pt x="131" y="147"/>
                </a:cubicBezTo>
                <a:cubicBezTo>
                  <a:pt x="127" y="147"/>
                  <a:pt x="120" y="151"/>
                  <a:pt x="116" y="151"/>
                </a:cubicBezTo>
                <a:cubicBezTo>
                  <a:pt x="112" y="151"/>
                  <a:pt x="111" y="149"/>
                  <a:pt x="105" y="149"/>
                </a:cubicBezTo>
                <a:cubicBezTo>
                  <a:pt x="100" y="149"/>
                  <a:pt x="83" y="154"/>
                  <a:pt x="77" y="154"/>
                </a:cubicBezTo>
                <a:cubicBezTo>
                  <a:pt x="60" y="154"/>
                  <a:pt x="60" y="154"/>
                  <a:pt x="60" y="154"/>
                </a:cubicBezTo>
                <a:cubicBezTo>
                  <a:pt x="63" y="151"/>
                  <a:pt x="65" y="147"/>
                  <a:pt x="65" y="143"/>
                </a:cubicBezTo>
                <a:cubicBezTo>
                  <a:pt x="65" y="137"/>
                  <a:pt x="62" y="133"/>
                  <a:pt x="58" y="129"/>
                </a:cubicBezTo>
                <a:moveTo>
                  <a:pt x="12" y="110"/>
                </a:moveTo>
                <a:cubicBezTo>
                  <a:pt x="13" y="110"/>
                  <a:pt x="13" y="110"/>
                  <a:pt x="13" y="110"/>
                </a:cubicBezTo>
                <a:cubicBezTo>
                  <a:pt x="8" y="111"/>
                  <a:pt x="4" y="115"/>
                  <a:pt x="4" y="121"/>
                </a:cubicBezTo>
                <a:cubicBezTo>
                  <a:pt x="4" y="127"/>
                  <a:pt x="9" y="132"/>
                  <a:pt x="16" y="132"/>
                </a:cubicBezTo>
                <a:cubicBezTo>
                  <a:pt x="21" y="132"/>
                  <a:pt x="21" y="132"/>
                  <a:pt x="21" y="132"/>
                </a:cubicBezTo>
                <a:cubicBezTo>
                  <a:pt x="16" y="133"/>
                  <a:pt x="12" y="137"/>
                  <a:pt x="12" y="143"/>
                </a:cubicBezTo>
                <a:cubicBezTo>
                  <a:pt x="12" y="149"/>
                  <a:pt x="17" y="154"/>
                  <a:pt x="24" y="154"/>
                </a:cubicBezTo>
                <a:cubicBezTo>
                  <a:pt x="36" y="154"/>
                  <a:pt x="36" y="154"/>
                  <a:pt x="36" y="154"/>
                </a:cubicBezTo>
                <a:cubicBezTo>
                  <a:pt x="47" y="154"/>
                  <a:pt x="47" y="154"/>
                  <a:pt x="47" y="154"/>
                </a:cubicBezTo>
                <a:cubicBezTo>
                  <a:pt x="53" y="154"/>
                  <a:pt x="59" y="149"/>
                  <a:pt x="59" y="143"/>
                </a:cubicBezTo>
                <a:cubicBezTo>
                  <a:pt x="59" y="137"/>
                  <a:pt x="53" y="132"/>
                  <a:pt x="47" y="132"/>
                </a:cubicBezTo>
                <a:cubicBezTo>
                  <a:pt x="45" y="132"/>
                  <a:pt x="45" y="132"/>
                  <a:pt x="45" y="132"/>
                </a:cubicBezTo>
                <a:cubicBezTo>
                  <a:pt x="50" y="130"/>
                  <a:pt x="55" y="126"/>
                  <a:pt x="55" y="121"/>
                </a:cubicBezTo>
                <a:cubicBezTo>
                  <a:pt x="55" y="115"/>
                  <a:pt x="49" y="110"/>
                  <a:pt x="43" y="110"/>
                </a:cubicBezTo>
                <a:cubicBezTo>
                  <a:pt x="41" y="110"/>
                  <a:pt x="41" y="110"/>
                  <a:pt x="41" y="110"/>
                </a:cubicBezTo>
                <a:cubicBezTo>
                  <a:pt x="46" y="109"/>
                  <a:pt x="51" y="104"/>
                  <a:pt x="51" y="99"/>
                </a:cubicBezTo>
                <a:cubicBezTo>
                  <a:pt x="51" y="94"/>
                  <a:pt x="46" y="89"/>
                  <a:pt x="41" y="88"/>
                </a:cubicBezTo>
                <a:cubicBezTo>
                  <a:pt x="43" y="88"/>
                  <a:pt x="43" y="88"/>
                  <a:pt x="43" y="88"/>
                </a:cubicBezTo>
                <a:cubicBezTo>
                  <a:pt x="49" y="88"/>
                  <a:pt x="55" y="83"/>
                  <a:pt x="55" y="77"/>
                </a:cubicBezTo>
                <a:cubicBezTo>
                  <a:pt x="55" y="71"/>
                  <a:pt x="50" y="66"/>
                  <a:pt x="44" y="66"/>
                </a:cubicBezTo>
                <a:cubicBezTo>
                  <a:pt x="20" y="66"/>
                  <a:pt x="20" y="66"/>
                  <a:pt x="20" y="66"/>
                </a:cubicBezTo>
                <a:cubicBezTo>
                  <a:pt x="14" y="66"/>
                  <a:pt x="8" y="71"/>
                  <a:pt x="8" y="77"/>
                </a:cubicBezTo>
                <a:cubicBezTo>
                  <a:pt x="8" y="82"/>
                  <a:pt x="12" y="87"/>
                  <a:pt x="18" y="88"/>
                </a:cubicBezTo>
                <a:cubicBezTo>
                  <a:pt x="12" y="88"/>
                  <a:pt x="12" y="88"/>
                  <a:pt x="12" y="88"/>
                </a:cubicBezTo>
                <a:cubicBezTo>
                  <a:pt x="6" y="88"/>
                  <a:pt x="0" y="93"/>
                  <a:pt x="0" y="99"/>
                </a:cubicBezTo>
                <a:cubicBezTo>
                  <a:pt x="0" y="105"/>
                  <a:pt x="6" y="110"/>
                  <a:pt x="12" y="110"/>
                </a:cubicBezTo>
                <a:moveTo>
                  <a:pt x="202" y="169"/>
                </a:moveTo>
                <a:cubicBezTo>
                  <a:pt x="149" y="169"/>
                  <a:pt x="149" y="169"/>
                  <a:pt x="149" y="169"/>
                </a:cubicBezTo>
                <a:cubicBezTo>
                  <a:pt x="149" y="67"/>
                  <a:pt x="149" y="67"/>
                  <a:pt x="149" y="67"/>
                </a:cubicBezTo>
                <a:cubicBezTo>
                  <a:pt x="202" y="67"/>
                  <a:pt x="202" y="67"/>
                  <a:pt x="202" y="67"/>
                </a:cubicBezTo>
                <a:lnTo>
                  <a:pt x="202" y="169"/>
                </a:lnTo>
                <a:close/>
                <a:moveTo>
                  <a:pt x="164" y="146"/>
                </a:moveTo>
                <a:cubicBezTo>
                  <a:pt x="160" y="146"/>
                  <a:pt x="158" y="149"/>
                  <a:pt x="158" y="153"/>
                </a:cubicBezTo>
                <a:cubicBezTo>
                  <a:pt x="158" y="156"/>
                  <a:pt x="160" y="159"/>
                  <a:pt x="164" y="159"/>
                </a:cubicBezTo>
                <a:cubicBezTo>
                  <a:pt x="167" y="159"/>
                  <a:pt x="170" y="156"/>
                  <a:pt x="170" y="153"/>
                </a:cubicBezTo>
                <a:cubicBezTo>
                  <a:pt x="170" y="149"/>
                  <a:pt x="167" y="146"/>
                  <a:pt x="164" y="146"/>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3" name="Freeform 22"/>
          <p:cNvSpPr>
            <a:spLocks noEditPoints="1"/>
          </p:cNvSpPr>
          <p:nvPr/>
        </p:nvSpPr>
        <p:spPr bwMode="auto">
          <a:xfrm>
            <a:off x="7573340" y="4174836"/>
            <a:ext cx="1187522" cy="1055846"/>
          </a:xfrm>
          <a:custGeom>
            <a:avLst/>
            <a:gdLst>
              <a:gd name="T0" fmla="*/ 143 w 206"/>
              <a:gd name="T1" fmla="*/ 93 h 183"/>
              <a:gd name="T2" fmla="*/ 115 w 206"/>
              <a:gd name="T3" fmla="*/ 90 h 183"/>
              <a:gd name="T4" fmla="*/ 117 w 206"/>
              <a:gd name="T5" fmla="*/ 88 h 183"/>
              <a:gd name="T6" fmla="*/ 145 w 206"/>
              <a:gd name="T7" fmla="*/ 90 h 183"/>
              <a:gd name="T8" fmla="*/ 138 w 206"/>
              <a:gd name="T9" fmla="*/ 105 h 183"/>
              <a:gd name="T10" fmla="*/ 140 w 206"/>
              <a:gd name="T11" fmla="*/ 101 h 183"/>
              <a:gd name="T12" fmla="*/ 145 w 206"/>
              <a:gd name="T13" fmla="*/ 99 h 183"/>
              <a:gd name="T14" fmla="*/ 143 w 206"/>
              <a:gd name="T15" fmla="*/ 95 h 183"/>
              <a:gd name="T16" fmla="*/ 115 w 206"/>
              <a:gd name="T17" fmla="*/ 97 h 183"/>
              <a:gd name="T18" fmla="*/ 117 w 206"/>
              <a:gd name="T19" fmla="*/ 101 h 183"/>
              <a:gd name="T20" fmla="*/ 120 w 206"/>
              <a:gd name="T21" fmla="*/ 102 h 183"/>
              <a:gd name="T22" fmla="*/ 116 w 206"/>
              <a:gd name="T23" fmla="*/ 78 h 183"/>
              <a:gd name="T24" fmla="*/ 155 w 206"/>
              <a:gd name="T25" fmla="*/ 57 h 183"/>
              <a:gd name="T26" fmla="*/ 130 w 206"/>
              <a:gd name="T27" fmla="*/ 0 h 183"/>
              <a:gd name="T28" fmla="*/ 105 w 206"/>
              <a:gd name="T29" fmla="*/ 57 h 183"/>
              <a:gd name="T30" fmla="*/ 145 w 206"/>
              <a:gd name="T31" fmla="*/ 83 h 183"/>
              <a:gd name="T32" fmla="*/ 117 w 206"/>
              <a:gd name="T33" fmla="*/ 80 h 183"/>
              <a:gd name="T34" fmla="*/ 115 w 206"/>
              <a:gd name="T35" fmla="*/ 83 h 183"/>
              <a:gd name="T36" fmla="*/ 143 w 206"/>
              <a:gd name="T37" fmla="*/ 86 h 183"/>
              <a:gd name="T38" fmla="*/ 0 w 206"/>
              <a:gd name="T39" fmla="*/ 111 h 183"/>
              <a:gd name="T40" fmla="*/ 43 w 206"/>
              <a:gd name="T41" fmla="*/ 183 h 183"/>
              <a:gd name="T42" fmla="*/ 0 w 206"/>
              <a:gd name="T43" fmla="*/ 111 h 183"/>
              <a:gd name="T44" fmla="*/ 15 w 206"/>
              <a:gd name="T45" fmla="*/ 173 h 183"/>
              <a:gd name="T46" fmla="*/ 15 w 206"/>
              <a:gd name="T47" fmla="*/ 161 h 183"/>
              <a:gd name="T48" fmla="*/ 190 w 206"/>
              <a:gd name="T49" fmla="*/ 111 h 183"/>
              <a:gd name="T50" fmla="*/ 160 w 206"/>
              <a:gd name="T51" fmla="*/ 137 h 183"/>
              <a:gd name="T52" fmla="*/ 130 w 206"/>
              <a:gd name="T53" fmla="*/ 151 h 183"/>
              <a:gd name="T54" fmla="*/ 128 w 206"/>
              <a:gd name="T55" fmla="*/ 148 h 183"/>
              <a:gd name="T56" fmla="*/ 121 w 206"/>
              <a:gd name="T57" fmla="*/ 118 h 183"/>
              <a:gd name="T58" fmla="*/ 56 w 206"/>
              <a:gd name="T59" fmla="*/ 116 h 183"/>
              <a:gd name="T60" fmla="*/ 48 w 206"/>
              <a:gd name="T61" fmla="*/ 164 h 183"/>
              <a:gd name="T62" fmla="*/ 83 w 206"/>
              <a:gd name="T63" fmla="*/ 165 h 183"/>
              <a:gd name="T64" fmla="*/ 146 w 206"/>
              <a:gd name="T65" fmla="*/ 168 h 183"/>
              <a:gd name="T66" fmla="*/ 203 w 206"/>
              <a:gd name="T67" fmla="*/ 1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183">
                <a:moveTo>
                  <a:pt x="145" y="90"/>
                </a:moveTo>
                <a:cubicBezTo>
                  <a:pt x="145" y="92"/>
                  <a:pt x="144" y="93"/>
                  <a:pt x="143" y="93"/>
                </a:cubicBezTo>
                <a:cubicBezTo>
                  <a:pt x="117" y="93"/>
                  <a:pt x="117" y="93"/>
                  <a:pt x="117" y="93"/>
                </a:cubicBezTo>
                <a:cubicBezTo>
                  <a:pt x="116" y="93"/>
                  <a:pt x="115" y="92"/>
                  <a:pt x="115" y="90"/>
                </a:cubicBezTo>
                <a:cubicBezTo>
                  <a:pt x="115" y="90"/>
                  <a:pt x="115" y="90"/>
                  <a:pt x="115" y="90"/>
                </a:cubicBezTo>
                <a:cubicBezTo>
                  <a:pt x="115" y="89"/>
                  <a:pt x="116" y="88"/>
                  <a:pt x="117" y="88"/>
                </a:cubicBezTo>
                <a:cubicBezTo>
                  <a:pt x="143" y="88"/>
                  <a:pt x="143" y="88"/>
                  <a:pt x="143" y="88"/>
                </a:cubicBezTo>
                <a:cubicBezTo>
                  <a:pt x="144" y="88"/>
                  <a:pt x="145" y="89"/>
                  <a:pt x="145" y="90"/>
                </a:cubicBezTo>
                <a:close/>
                <a:moveTo>
                  <a:pt x="122" y="105"/>
                </a:moveTo>
                <a:cubicBezTo>
                  <a:pt x="138" y="105"/>
                  <a:pt x="138" y="105"/>
                  <a:pt x="138" y="105"/>
                </a:cubicBezTo>
                <a:cubicBezTo>
                  <a:pt x="139" y="105"/>
                  <a:pt x="140" y="104"/>
                  <a:pt x="140" y="102"/>
                </a:cubicBezTo>
                <a:cubicBezTo>
                  <a:pt x="140" y="101"/>
                  <a:pt x="140" y="101"/>
                  <a:pt x="140" y="101"/>
                </a:cubicBezTo>
                <a:cubicBezTo>
                  <a:pt x="143" y="101"/>
                  <a:pt x="143" y="101"/>
                  <a:pt x="143" y="101"/>
                </a:cubicBezTo>
                <a:cubicBezTo>
                  <a:pt x="144" y="101"/>
                  <a:pt x="145" y="100"/>
                  <a:pt x="145" y="99"/>
                </a:cubicBezTo>
                <a:cubicBezTo>
                  <a:pt x="145" y="97"/>
                  <a:pt x="145" y="97"/>
                  <a:pt x="145" y="97"/>
                </a:cubicBezTo>
                <a:cubicBezTo>
                  <a:pt x="145" y="96"/>
                  <a:pt x="144" y="95"/>
                  <a:pt x="143" y="95"/>
                </a:cubicBezTo>
                <a:cubicBezTo>
                  <a:pt x="117" y="95"/>
                  <a:pt x="117" y="95"/>
                  <a:pt x="117" y="95"/>
                </a:cubicBezTo>
                <a:cubicBezTo>
                  <a:pt x="116" y="95"/>
                  <a:pt x="115" y="96"/>
                  <a:pt x="115" y="97"/>
                </a:cubicBezTo>
                <a:cubicBezTo>
                  <a:pt x="115" y="99"/>
                  <a:pt x="115" y="99"/>
                  <a:pt x="115" y="99"/>
                </a:cubicBezTo>
                <a:cubicBezTo>
                  <a:pt x="115" y="100"/>
                  <a:pt x="116" y="101"/>
                  <a:pt x="117" y="101"/>
                </a:cubicBezTo>
                <a:cubicBezTo>
                  <a:pt x="120" y="101"/>
                  <a:pt x="120" y="101"/>
                  <a:pt x="120" y="101"/>
                </a:cubicBezTo>
                <a:cubicBezTo>
                  <a:pt x="120" y="102"/>
                  <a:pt x="120" y="102"/>
                  <a:pt x="120" y="102"/>
                </a:cubicBezTo>
                <a:cubicBezTo>
                  <a:pt x="120" y="104"/>
                  <a:pt x="121" y="105"/>
                  <a:pt x="122" y="105"/>
                </a:cubicBezTo>
                <a:close/>
                <a:moveTo>
                  <a:pt x="116" y="78"/>
                </a:moveTo>
                <a:cubicBezTo>
                  <a:pt x="144" y="78"/>
                  <a:pt x="144" y="78"/>
                  <a:pt x="144" y="78"/>
                </a:cubicBezTo>
                <a:cubicBezTo>
                  <a:pt x="150" y="78"/>
                  <a:pt x="143" y="70"/>
                  <a:pt x="155" y="57"/>
                </a:cubicBezTo>
                <a:cubicBezTo>
                  <a:pt x="160" y="51"/>
                  <a:pt x="164" y="43"/>
                  <a:pt x="164" y="34"/>
                </a:cubicBezTo>
                <a:cubicBezTo>
                  <a:pt x="164" y="15"/>
                  <a:pt x="149" y="0"/>
                  <a:pt x="130" y="0"/>
                </a:cubicBezTo>
                <a:cubicBezTo>
                  <a:pt x="111" y="0"/>
                  <a:pt x="96" y="15"/>
                  <a:pt x="96" y="34"/>
                </a:cubicBezTo>
                <a:cubicBezTo>
                  <a:pt x="96" y="43"/>
                  <a:pt x="99" y="51"/>
                  <a:pt x="105" y="57"/>
                </a:cubicBezTo>
                <a:cubicBezTo>
                  <a:pt x="116" y="70"/>
                  <a:pt x="110" y="78"/>
                  <a:pt x="116" y="78"/>
                </a:cubicBezTo>
                <a:close/>
                <a:moveTo>
                  <a:pt x="145" y="83"/>
                </a:moveTo>
                <a:cubicBezTo>
                  <a:pt x="145" y="81"/>
                  <a:pt x="144" y="80"/>
                  <a:pt x="143" y="80"/>
                </a:cubicBezTo>
                <a:cubicBezTo>
                  <a:pt x="117" y="80"/>
                  <a:pt x="117" y="80"/>
                  <a:pt x="117" y="80"/>
                </a:cubicBezTo>
                <a:cubicBezTo>
                  <a:pt x="116" y="80"/>
                  <a:pt x="115" y="81"/>
                  <a:pt x="115" y="83"/>
                </a:cubicBezTo>
                <a:cubicBezTo>
                  <a:pt x="115" y="83"/>
                  <a:pt x="115" y="83"/>
                  <a:pt x="115" y="83"/>
                </a:cubicBezTo>
                <a:cubicBezTo>
                  <a:pt x="115" y="84"/>
                  <a:pt x="116" y="86"/>
                  <a:pt x="117" y="86"/>
                </a:cubicBezTo>
                <a:cubicBezTo>
                  <a:pt x="143" y="86"/>
                  <a:pt x="143" y="86"/>
                  <a:pt x="143" y="86"/>
                </a:cubicBezTo>
                <a:cubicBezTo>
                  <a:pt x="144" y="86"/>
                  <a:pt x="145" y="84"/>
                  <a:pt x="145" y="83"/>
                </a:cubicBezTo>
                <a:close/>
                <a:moveTo>
                  <a:pt x="0" y="111"/>
                </a:moveTo>
                <a:cubicBezTo>
                  <a:pt x="43" y="111"/>
                  <a:pt x="43" y="111"/>
                  <a:pt x="43" y="111"/>
                </a:cubicBezTo>
                <a:cubicBezTo>
                  <a:pt x="43" y="183"/>
                  <a:pt x="43" y="183"/>
                  <a:pt x="43" y="183"/>
                </a:cubicBezTo>
                <a:cubicBezTo>
                  <a:pt x="0" y="183"/>
                  <a:pt x="0" y="183"/>
                  <a:pt x="0" y="183"/>
                </a:cubicBezTo>
                <a:lnTo>
                  <a:pt x="0" y="111"/>
                </a:lnTo>
                <a:close/>
                <a:moveTo>
                  <a:pt x="8" y="167"/>
                </a:moveTo>
                <a:cubicBezTo>
                  <a:pt x="8" y="171"/>
                  <a:pt x="11" y="173"/>
                  <a:pt x="15" y="173"/>
                </a:cubicBezTo>
                <a:cubicBezTo>
                  <a:pt x="18" y="173"/>
                  <a:pt x="21" y="171"/>
                  <a:pt x="21" y="167"/>
                </a:cubicBezTo>
                <a:cubicBezTo>
                  <a:pt x="21" y="164"/>
                  <a:pt x="18" y="161"/>
                  <a:pt x="15" y="161"/>
                </a:cubicBezTo>
                <a:cubicBezTo>
                  <a:pt x="11" y="161"/>
                  <a:pt x="8" y="164"/>
                  <a:pt x="8" y="167"/>
                </a:cubicBezTo>
                <a:close/>
                <a:moveTo>
                  <a:pt x="190" y="111"/>
                </a:moveTo>
                <a:cubicBezTo>
                  <a:pt x="180" y="110"/>
                  <a:pt x="153" y="132"/>
                  <a:pt x="153" y="132"/>
                </a:cubicBezTo>
                <a:cubicBezTo>
                  <a:pt x="153" y="132"/>
                  <a:pt x="158" y="136"/>
                  <a:pt x="160" y="137"/>
                </a:cubicBezTo>
                <a:cubicBezTo>
                  <a:pt x="162" y="139"/>
                  <a:pt x="159" y="142"/>
                  <a:pt x="156" y="145"/>
                </a:cubicBezTo>
                <a:cubicBezTo>
                  <a:pt x="153" y="148"/>
                  <a:pt x="140" y="155"/>
                  <a:pt x="130" y="151"/>
                </a:cubicBezTo>
                <a:cubicBezTo>
                  <a:pt x="119" y="148"/>
                  <a:pt x="102" y="136"/>
                  <a:pt x="102" y="136"/>
                </a:cubicBezTo>
                <a:cubicBezTo>
                  <a:pt x="102" y="136"/>
                  <a:pt x="119" y="145"/>
                  <a:pt x="128" y="148"/>
                </a:cubicBezTo>
                <a:cubicBezTo>
                  <a:pt x="137" y="151"/>
                  <a:pt x="155" y="141"/>
                  <a:pt x="151" y="138"/>
                </a:cubicBezTo>
                <a:cubicBezTo>
                  <a:pt x="147" y="135"/>
                  <a:pt x="132" y="129"/>
                  <a:pt x="121" y="118"/>
                </a:cubicBezTo>
                <a:cubicBezTo>
                  <a:pt x="116" y="114"/>
                  <a:pt x="102" y="108"/>
                  <a:pt x="93" y="108"/>
                </a:cubicBezTo>
                <a:cubicBezTo>
                  <a:pt x="83" y="108"/>
                  <a:pt x="63" y="116"/>
                  <a:pt x="56" y="116"/>
                </a:cubicBezTo>
                <a:cubicBezTo>
                  <a:pt x="48" y="116"/>
                  <a:pt x="48" y="116"/>
                  <a:pt x="48" y="116"/>
                </a:cubicBezTo>
                <a:cubicBezTo>
                  <a:pt x="48" y="164"/>
                  <a:pt x="48" y="164"/>
                  <a:pt x="48" y="164"/>
                </a:cubicBezTo>
                <a:cubicBezTo>
                  <a:pt x="63" y="164"/>
                  <a:pt x="63" y="164"/>
                  <a:pt x="63" y="164"/>
                </a:cubicBezTo>
                <a:cubicBezTo>
                  <a:pt x="69" y="164"/>
                  <a:pt x="79" y="164"/>
                  <a:pt x="83" y="165"/>
                </a:cubicBezTo>
                <a:cubicBezTo>
                  <a:pt x="87" y="167"/>
                  <a:pt x="112" y="177"/>
                  <a:pt x="119" y="177"/>
                </a:cubicBezTo>
                <a:cubicBezTo>
                  <a:pt x="127" y="177"/>
                  <a:pt x="138" y="174"/>
                  <a:pt x="146" y="168"/>
                </a:cubicBezTo>
                <a:cubicBezTo>
                  <a:pt x="154" y="163"/>
                  <a:pt x="168" y="153"/>
                  <a:pt x="174" y="148"/>
                </a:cubicBezTo>
                <a:cubicBezTo>
                  <a:pt x="179" y="144"/>
                  <a:pt x="199" y="127"/>
                  <a:pt x="203" y="124"/>
                </a:cubicBezTo>
                <a:cubicBezTo>
                  <a:pt x="206" y="120"/>
                  <a:pt x="200" y="112"/>
                  <a:pt x="190" y="11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4" name="Freeform 23"/>
          <p:cNvSpPr>
            <a:spLocks noEditPoints="1"/>
          </p:cNvSpPr>
          <p:nvPr/>
        </p:nvSpPr>
        <p:spPr bwMode="auto">
          <a:xfrm>
            <a:off x="1591634" y="2162115"/>
            <a:ext cx="1002200" cy="1085108"/>
          </a:xfrm>
          <a:custGeom>
            <a:avLst/>
            <a:gdLst>
              <a:gd name="T0" fmla="*/ 63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3 w 174"/>
              <a:gd name="T17" fmla="*/ 185 h 188"/>
              <a:gd name="T18" fmla="*/ 73 w 174"/>
              <a:gd name="T19" fmla="*/ 146 h 188"/>
              <a:gd name="T20" fmla="*/ 84 w 174"/>
              <a:gd name="T21" fmla="*/ 127 h 188"/>
              <a:gd name="T22" fmla="*/ 89 w 174"/>
              <a:gd name="T23" fmla="*/ 90 h 188"/>
              <a:gd name="T24" fmla="*/ 63 w 174"/>
              <a:gd name="T25" fmla="*/ 84 h 188"/>
              <a:gd name="T26" fmla="*/ 20 w 174"/>
              <a:gd name="T27" fmla="*/ 52 h 188"/>
              <a:gd name="T28" fmla="*/ 44 w 174"/>
              <a:gd name="T29" fmla="*/ 28 h 188"/>
              <a:gd name="T30" fmla="*/ 69 w 174"/>
              <a:gd name="T31" fmla="*/ 52 h 188"/>
              <a:gd name="T32" fmla="*/ 44 w 174"/>
              <a:gd name="T33" fmla="*/ 77 h 188"/>
              <a:gd name="T34" fmla="*/ 20 w 174"/>
              <a:gd name="T35" fmla="*/ 52 h 188"/>
              <a:gd name="T36" fmla="*/ 100 w 174"/>
              <a:gd name="T37" fmla="*/ 108 h 188"/>
              <a:gd name="T38" fmla="*/ 100 w 174"/>
              <a:gd name="T39" fmla="*/ 59 h 188"/>
              <a:gd name="T40" fmla="*/ 88 w 174"/>
              <a:gd name="T41" fmla="*/ 59 h 188"/>
              <a:gd name="T42" fmla="*/ 106 w 174"/>
              <a:gd name="T43" fmla="*/ 28 h 188"/>
              <a:gd name="T44" fmla="*/ 124 w 174"/>
              <a:gd name="T45" fmla="*/ 59 h 188"/>
              <a:gd name="T46" fmla="*/ 112 w 174"/>
              <a:gd name="T47" fmla="*/ 59 h 188"/>
              <a:gd name="T48" fmla="*/ 112 w 174"/>
              <a:gd name="T49" fmla="*/ 108 h 188"/>
              <a:gd name="T50" fmla="*/ 100 w 174"/>
              <a:gd name="T51" fmla="*/ 108 h 188"/>
              <a:gd name="T52" fmla="*/ 174 w 174"/>
              <a:gd name="T53" fmla="*/ 68 h 188"/>
              <a:gd name="T54" fmla="*/ 106 w 174"/>
              <a:gd name="T55" fmla="*/ 136 h 188"/>
              <a:gd name="T56" fmla="*/ 88 w 174"/>
              <a:gd name="T57" fmla="*/ 133 h 188"/>
              <a:gd name="T58" fmla="*/ 90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3" y="84"/>
                </a:moveTo>
                <a:cubicBezTo>
                  <a:pt x="60" y="83"/>
                  <a:pt x="53" y="80"/>
                  <a:pt x="44" y="80"/>
                </a:cubicBezTo>
                <a:cubicBezTo>
                  <a:pt x="36" y="80"/>
                  <a:pt x="29" y="83"/>
                  <a:pt x="26" y="84"/>
                </a:cubicBezTo>
                <a:cubicBezTo>
                  <a:pt x="9" y="86"/>
                  <a:pt x="0" y="90"/>
                  <a:pt x="0" y="90"/>
                </a:cubicBezTo>
                <a:cubicBezTo>
                  <a:pt x="0" y="90"/>
                  <a:pt x="3" y="120"/>
                  <a:pt x="5" y="127"/>
                </a:cubicBezTo>
                <a:cubicBezTo>
                  <a:pt x="7" y="135"/>
                  <a:pt x="16" y="138"/>
                  <a:pt x="16" y="146"/>
                </a:cubicBezTo>
                <a:cubicBezTo>
                  <a:pt x="16" y="185"/>
                  <a:pt x="16" y="185"/>
                  <a:pt x="16" y="185"/>
                </a:cubicBezTo>
                <a:cubicBezTo>
                  <a:pt x="16" y="185"/>
                  <a:pt x="30" y="188"/>
                  <a:pt x="44" y="188"/>
                </a:cubicBezTo>
                <a:cubicBezTo>
                  <a:pt x="59" y="188"/>
                  <a:pt x="73" y="185"/>
                  <a:pt x="73" y="185"/>
                </a:cubicBezTo>
                <a:cubicBezTo>
                  <a:pt x="73" y="146"/>
                  <a:pt x="73" y="146"/>
                  <a:pt x="73" y="146"/>
                </a:cubicBezTo>
                <a:cubicBezTo>
                  <a:pt x="73" y="138"/>
                  <a:pt x="82" y="135"/>
                  <a:pt x="84" y="127"/>
                </a:cubicBezTo>
                <a:cubicBezTo>
                  <a:pt x="86" y="120"/>
                  <a:pt x="89" y="90"/>
                  <a:pt x="89" y="90"/>
                </a:cubicBezTo>
                <a:cubicBezTo>
                  <a:pt x="89" y="90"/>
                  <a:pt x="80" y="86"/>
                  <a:pt x="63" y="84"/>
                </a:cubicBezTo>
                <a:moveTo>
                  <a:pt x="20" y="52"/>
                </a:moveTo>
                <a:cubicBezTo>
                  <a:pt x="20" y="39"/>
                  <a:pt x="31" y="28"/>
                  <a:pt x="44" y="28"/>
                </a:cubicBezTo>
                <a:cubicBezTo>
                  <a:pt x="58" y="28"/>
                  <a:pt x="69" y="39"/>
                  <a:pt x="69" y="52"/>
                </a:cubicBezTo>
                <a:cubicBezTo>
                  <a:pt x="69" y="66"/>
                  <a:pt x="58" y="77"/>
                  <a:pt x="44" y="77"/>
                </a:cubicBezTo>
                <a:cubicBezTo>
                  <a:pt x="31" y="77"/>
                  <a:pt x="20" y="66"/>
                  <a:pt x="20" y="52"/>
                </a:cubicBezTo>
                <a:moveTo>
                  <a:pt x="100" y="108"/>
                </a:moveTo>
                <a:cubicBezTo>
                  <a:pt x="100" y="59"/>
                  <a:pt x="100" y="59"/>
                  <a:pt x="100" y="59"/>
                </a:cubicBezTo>
                <a:cubicBezTo>
                  <a:pt x="88" y="59"/>
                  <a:pt x="88" y="59"/>
                  <a:pt x="88" y="59"/>
                </a:cubicBezTo>
                <a:cubicBezTo>
                  <a:pt x="106" y="28"/>
                  <a:pt x="106" y="28"/>
                  <a:pt x="106" y="28"/>
                </a:cubicBezTo>
                <a:cubicBezTo>
                  <a:pt x="124" y="59"/>
                  <a:pt x="124" y="59"/>
                  <a:pt x="124" y="59"/>
                </a:cubicBezTo>
                <a:cubicBezTo>
                  <a:pt x="112" y="59"/>
                  <a:pt x="112" y="59"/>
                  <a:pt x="112" y="59"/>
                </a:cubicBezTo>
                <a:cubicBezTo>
                  <a:pt x="112" y="108"/>
                  <a:pt x="112" y="108"/>
                  <a:pt x="112" y="108"/>
                </a:cubicBezTo>
                <a:lnTo>
                  <a:pt x="100" y="108"/>
                </a:lnTo>
                <a:close/>
                <a:moveTo>
                  <a:pt x="174" y="68"/>
                </a:moveTo>
                <a:cubicBezTo>
                  <a:pt x="174" y="106"/>
                  <a:pt x="144" y="136"/>
                  <a:pt x="106" y="136"/>
                </a:cubicBezTo>
                <a:cubicBezTo>
                  <a:pt x="100" y="136"/>
                  <a:pt x="94" y="135"/>
                  <a:pt x="88" y="133"/>
                </a:cubicBezTo>
                <a:cubicBezTo>
                  <a:pt x="88" y="132"/>
                  <a:pt x="89" y="131"/>
                  <a:pt x="90" y="129"/>
                </a:cubicBezTo>
                <a:cubicBezTo>
                  <a:pt x="90" y="128"/>
                  <a:pt x="91" y="125"/>
                  <a:pt x="91" y="122"/>
                </a:cubicBezTo>
                <a:cubicBezTo>
                  <a:pt x="96" y="123"/>
                  <a:pt x="101" y="124"/>
                  <a:pt x="106" y="124"/>
                </a:cubicBezTo>
                <a:cubicBezTo>
                  <a:pt x="137" y="124"/>
                  <a:pt x="162" y="99"/>
                  <a:pt x="162" y="68"/>
                </a:cubicBezTo>
                <a:cubicBezTo>
                  <a:pt x="162" y="37"/>
                  <a:pt x="137" y="12"/>
                  <a:pt x="106" y="12"/>
                </a:cubicBezTo>
                <a:cubicBezTo>
                  <a:pt x="90" y="12"/>
                  <a:pt x="76" y="19"/>
                  <a:pt x="65" y="30"/>
                </a:cubicBezTo>
                <a:cubicBezTo>
                  <a:pt x="62" y="28"/>
                  <a:pt x="59" y="25"/>
                  <a:pt x="55" y="24"/>
                </a:cubicBezTo>
                <a:cubicBezTo>
                  <a:pt x="68" y="9"/>
                  <a:pt x="86" y="0"/>
                  <a:pt x="106" y="0"/>
                </a:cubicBezTo>
                <a:cubicBezTo>
                  <a:pt x="144" y="0"/>
                  <a:pt x="174" y="31"/>
                  <a:pt x="174" y="6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5" name="Freeform 24"/>
          <p:cNvSpPr>
            <a:spLocks noEditPoints="1"/>
          </p:cNvSpPr>
          <p:nvPr/>
        </p:nvSpPr>
        <p:spPr bwMode="auto">
          <a:xfrm>
            <a:off x="3721312" y="4266845"/>
            <a:ext cx="607174" cy="1109492"/>
          </a:xfrm>
          <a:custGeom>
            <a:avLst/>
            <a:gdLst>
              <a:gd name="T0" fmla="*/ 52 w 105"/>
              <a:gd name="T1" fmla="*/ 62 h 192"/>
              <a:gd name="T2" fmla="*/ 30 w 105"/>
              <a:gd name="T3" fmla="*/ 68 h 192"/>
              <a:gd name="T4" fmla="*/ 0 w 105"/>
              <a:gd name="T5" fmla="*/ 74 h 192"/>
              <a:gd name="T6" fmla="*/ 5 w 105"/>
              <a:gd name="T7" fmla="*/ 120 h 192"/>
              <a:gd name="T8" fmla="*/ 18 w 105"/>
              <a:gd name="T9" fmla="*/ 141 h 192"/>
              <a:gd name="T10" fmla="*/ 18 w 105"/>
              <a:gd name="T11" fmla="*/ 188 h 192"/>
              <a:gd name="T12" fmla="*/ 52 w 105"/>
              <a:gd name="T13" fmla="*/ 192 h 192"/>
              <a:gd name="T14" fmla="*/ 86 w 105"/>
              <a:gd name="T15" fmla="*/ 188 h 192"/>
              <a:gd name="T16" fmla="*/ 86 w 105"/>
              <a:gd name="T17" fmla="*/ 141 h 192"/>
              <a:gd name="T18" fmla="*/ 99 w 105"/>
              <a:gd name="T19" fmla="*/ 120 h 192"/>
              <a:gd name="T20" fmla="*/ 105 w 105"/>
              <a:gd name="T21" fmla="*/ 74 h 192"/>
              <a:gd name="T22" fmla="*/ 74 w 105"/>
              <a:gd name="T23" fmla="*/ 68 h 192"/>
              <a:gd name="T24" fmla="*/ 52 w 105"/>
              <a:gd name="T25" fmla="*/ 62 h 192"/>
              <a:gd name="T26" fmla="*/ 59 w 105"/>
              <a:gd name="T27" fmla="*/ 81 h 192"/>
              <a:gd name="T28" fmla="*/ 55 w 105"/>
              <a:gd name="T29" fmla="*/ 86 h 192"/>
              <a:gd name="T30" fmla="*/ 63 w 105"/>
              <a:gd name="T31" fmla="*/ 126 h 192"/>
              <a:gd name="T32" fmla="*/ 52 w 105"/>
              <a:gd name="T33" fmla="*/ 138 h 192"/>
              <a:gd name="T34" fmla="*/ 42 w 105"/>
              <a:gd name="T35" fmla="*/ 126 h 192"/>
              <a:gd name="T36" fmla="*/ 49 w 105"/>
              <a:gd name="T37" fmla="*/ 86 h 192"/>
              <a:gd name="T38" fmla="*/ 46 w 105"/>
              <a:gd name="T39" fmla="*/ 81 h 192"/>
              <a:gd name="T40" fmla="*/ 46 w 105"/>
              <a:gd name="T41" fmla="*/ 79 h 192"/>
              <a:gd name="T42" fmla="*/ 38 w 105"/>
              <a:gd name="T43" fmla="*/ 75 h 192"/>
              <a:gd name="T44" fmla="*/ 41 w 105"/>
              <a:gd name="T45" fmla="*/ 72 h 192"/>
              <a:gd name="T46" fmla="*/ 50 w 105"/>
              <a:gd name="T47" fmla="*/ 74 h 192"/>
              <a:gd name="T48" fmla="*/ 55 w 105"/>
              <a:gd name="T49" fmla="*/ 74 h 192"/>
              <a:gd name="T50" fmla="*/ 64 w 105"/>
              <a:gd name="T51" fmla="*/ 72 h 192"/>
              <a:gd name="T52" fmla="*/ 67 w 105"/>
              <a:gd name="T53" fmla="*/ 75 h 192"/>
              <a:gd name="T54" fmla="*/ 59 w 105"/>
              <a:gd name="T55" fmla="*/ 79 h 192"/>
              <a:gd name="T56" fmla="*/ 59 w 105"/>
              <a:gd name="T57" fmla="*/ 81 h 192"/>
              <a:gd name="T58" fmla="*/ 23 w 105"/>
              <a:gd name="T59" fmla="*/ 29 h 192"/>
              <a:gd name="T60" fmla="*/ 52 w 105"/>
              <a:gd name="T61" fmla="*/ 0 h 192"/>
              <a:gd name="T62" fmla="*/ 81 w 105"/>
              <a:gd name="T63" fmla="*/ 29 h 192"/>
              <a:gd name="T64" fmla="*/ 52 w 105"/>
              <a:gd name="T65" fmla="*/ 59 h 192"/>
              <a:gd name="T66" fmla="*/ 23 w 105"/>
              <a:gd name="T67"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92">
                <a:moveTo>
                  <a:pt x="52" y="62"/>
                </a:moveTo>
                <a:cubicBezTo>
                  <a:pt x="42" y="62"/>
                  <a:pt x="33" y="66"/>
                  <a:pt x="30" y="68"/>
                </a:cubicBezTo>
                <a:cubicBezTo>
                  <a:pt x="10" y="70"/>
                  <a:pt x="0" y="74"/>
                  <a:pt x="0" y="74"/>
                </a:cubicBezTo>
                <a:cubicBezTo>
                  <a:pt x="0" y="74"/>
                  <a:pt x="2" y="111"/>
                  <a:pt x="5" y="120"/>
                </a:cubicBezTo>
                <a:cubicBezTo>
                  <a:pt x="8" y="128"/>
                  <a:pt x="18" y="132"/>
                  <a:pt x="18" y="141"/>
                </a:cubicBezTo>
                <a:cubicBezTo>
                  <a:pt x="18" y="188"/>
                  <a:pt x="18" y="188"/>
                  <a:pt x="18" y="188"/>
                </a:cubicBezTo>
                <a:cubicBezTo>
                  <a:pt x="18" y="188"/>
                  <a:pt x="35" y="192"/>
                  <a:pt x="52" y="192"/>
                </a:cubicBezTo>
                <a:cubicBezTo>
                  <a:pt x="69" y="192"/>
                  <a:pt x="86" y="188"/>
                  <a:pt x="86" y="188"/>
                </a:cubicBezTo>
                <a:cubicBezTo>
                  <a:pt x="86" y="141"/>
                  <a:pt x="86" y="141"/>
                  <a:pt x="86" y="141"/>
                </a:cubicBezTo>
                <a:cubicBezTo>
                  <a:pt x="86" y="132"/>
                  <a:pt x="97" y="128"/>
                  <a:pt x="99" y="120"/>
                </a:cubicBezTo>
                <a:cubicBezTo>
                  <a:pt x="102" y="111"/>
                  <a:pt x="105" y="74"/>
                  <a:pt x="105" y="74"/>
                </a:cubicBezTo>
                <a:cubicBezTo>
                  <a:pt x="105" y="74"/>
                  <a:pt x="95" y="70"/>
                  <a:pt x="74" y="68"/>
                </a:cubicBezTo>
                <a:cubicBezTo>
                  <a:pt x="71" y="66"/>
                  <a:pt x="63" y="62"/>
                  <a:pt x="52" y="62"/>
                </a:cubicBezTo>
                <a:moveTo>
                  <a:pt x="59" y="81"/>
                </a:moveTo>
                <a:cubicBezTo>
                  <a:pt x="55" y="86"/>
                  <a:pt x="55" y="86"/>
                  <a:pt x="55" y="86"/>
                </a:cubicBezTo>
                <a:cubicBezTo>
                  <a:pt x="63" y="126"/>
                  <a:pt x="63" y="126"/>
                  <a:pt x="63" y="126"/>
                </a:cubicBezTo>
                <a:cubicBezTo>
                  <a:pt x="52" y="138"/>
                  <a:pt x="52" y="138"/>
                  <a:pt x="52" y="138"/>
                </a:cubicBezTo>
                <a:cubicBezTo>
                  <a:pt x="42" y="126"/>
                  <a:pt x="42" y="126"/>
                  <a:pt x="42" y="126"/>
                </a:cubicBezTo>
                <a:cubicBezTo>
                  <a:pt x="49" y="86"/>
                  <a:pt x="49" y="86"/>
                  <a:pt x="49" y="86"/>
                </a:cubicBezTo>
                <a:cubicBezTo>
                  <a:pt x="46" y="81"/>
                  <a:pt x="46" y="81"/>
                  <a:pt x="46" y="81"/>
                </a:cubicBezTo>
                <a:cubicBezTo>
                  <a:pt x="46" y="79"/>
                  <a:pt x="46" y="79"/>
                  <a:pt x="46" y="79"/>
                </a:cubicBezTo>
                <a:cubicBezTo>
                  <a:pt x="43" y="78"/>
                  <a:pt x="40" y="77"/>
                  <a:pt x="38" y="75"/>
                </a:cubicBezTo>
                <a:cubicBezTo>
                  <a:pt x="41" y="72"/>
                  <a:pt x="41" y="72"/>
                  <a:pt x="41" y="72"/>
                </a:cubicBezTo>
                <a:cubicBezTo>
                  <a:pt x="44" y="73"/>
                  <a:pt x="47" y="73"/>
                  <a:pt x="50" y="74"/>
                </a:cubicBezTo>
                <a:cubicBezTo>
                  <a:pt x="55" y="74"/>
                  <a:pt x="55" y="74"/>
                  <a:pt x="55" y="74"/>
                </a:cubicBezTo>
                <a:cubicBezTo>
                  <a:pt x="58" y="73"/>
                  <a:pt x="61" y="73"/>
                  <a:pt x="64" y="72"/>
                </a:cubicBezTo>
                <a:cubicBezTo>
                  <a:pt x="67" y="75"/>
                  <a:pt x="67" y="75"/>
                  <a:pt x="67" y="75"/>
                </a:cubicBezTo>
                <a:cubicBezTo>
                  <a:pt x="65" y="77"/>
                  <a:pt x="62" y="78"/>
                  <a:pt x="59" y="79"/>
                </a:cubicBezTo>
                <a:lnTo>
                  <a:pt x="59" y="81"/>
                </a:lnTo>
                <a:close/>
                <a:moveTo>
                  <a:pt x="23" y="29"/>
                </a:moveTo>
                <a:cubicBezTo>
                  <a:pt x="23" y="13"/>
                  <a:pt x="36" y="0"/>
                  <a:pt x="52" y="0"/>
                </a:cubicBezTo>
                <a:cubicBezTo>
                  <a:pt x="68" y="0"/>
                  <a:pt x="81" y="13"/>
                  <a:pt x="81" y="29"/>
                </a:cubicBezTo>
                <a:cubicBezTo>
                  <a:pt x="81" y="46"/>
                  <a:pt x="68" y="59"/>
                  <a:pt x="52" y="59"/>
                </a:cubicBezTo>
                <a:cubicBezTo>
                  <a:pt x="36" y="59"/>
                  <a:pt x="23" y="46"/>
                  <a:pt x="23" y="29"/>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6" name="Freeform 25"/>
          <p:cNvSpPr>
            <a:spLocks noEditPoints="1"/>
          </p:cNvSpPr>
          <p:nvPr/>
        </p:nvSpPr>
        <p:spPr bwMode="auto">
          <a:xfrm>
            <a:off x="5825333" y="2147484"/>
            <a:ext cx="541334" cy="1114370"/>
          </a:xfrm>
          <a:custGeom>
            <a:avLst/>
            <a:gdLst>
              <a:gd name="T0" fmla="*/ 19 w 94"/>
              <a:gd name="T1" fmla="*/ 28 h 193"/>
              <a:gd name="T2" fmla="*/ 47 w 94"/>
              <a:gd name="T3" fmla="*/ 0 h 193"/>
              <a:gd name="T4" fmla="*/ 75 w 94"/>
              <a:gd name="T5" fmla="*/ 28 h 193"/>
              <a:gd name="T6" fmla="*/ 47 w 94"/>
              <a:gd name="T7" fmla="*/ 56 h 193"/>
              <a:gd name="T8" fmla="*/ 19 w 94"/>
              <a:gd name="T9" fmla="*/ 28 h 193"/>
              <a:gd name="T10" fmla="*/ 76 w 94"/>
              <a:gd name="T11" fmla="*/ 132 h 193"/>
              <a:gd name="T12" fmla="*/ 81 w 94"/>
              <a:gd name="T13" fmla="*/ 111 h 193"/>
              <a:gd name="T14" fmla="*/ 87 w 94"/>
              <a:gd name="T15" fmla="*/ 70 h 193"/>
              <a:gd name="T16" fmla="*/ 75 w 94"/>
              <a:gd name="T17" fmla="*/ 66 h 193"/>
              <a:gd name="T18" fmla="*/ 75 w 94"/>
              <a:gd name="T19" fmla="*/ 79 h 193"/>
              <a:gd name="T20" fmla="*/ 68 w 94"/>
              <a:gd name="T21" fmla="*/ 79 h 193"/>
              <a:gd name="T22" fmla="*/ 70 w 94"/>
              <a:gd name="T23" fmla="*/ 86 h 193"/>
              <a:gd name="T24" fmla="*/ 47 w 94"/>
              <a:gd name="T25" fmla="*/ 99 h 193"/>
              <a:gd name="T26" fmla="*/ 24 w 94"/>
              <a:gd name="T27" fmla="*/ 86 h 193"/>
              <a:gd name="T28" fmla="*/ 26 w 94"/>
              <a:gd name="T29" fmla="*/ 79 h 193"/>
              <a:gd name="T30" fmla="*/ 19 w 94"/>
              <a:gd name="T31" fmla="*/ 79 h 193"/>
              <a:gd name="T32" fmla="*/ 19 w 94"/>
              <a:gd name="T33" fmla="*/ 66 h 193"/>
              <a:gd name="T34" fmla="*/ 7 w 94"/>
              <a:gd name="T35" fmla="*/ 70 h 193"/>
              <a:gd name="T36" fmla="*/ 13 w 94"/>
              <a:gd name="T37" fmla="*/ 111 h 193"/>
              <a:gd name="T38" fmla="*/ 18 w 94"/>
              <a:gd name="T39" fmla="*/ 132 h 193"/>
              <a:gd name="T40" fmla="*/ 0 w 94"/>
              <a:gd name="T41" fmla="*/ 188 h 193"/>
              <a:gd name="T42" fmla="*/ 47 w 94"/>
              <a:gd name="T43" fmla="*/ 193 h 193"/>
              <a:gd name="T44" fmla="*/ 94 w 94"/>
              <a:gd name="T45" fmla="*/ 188 h 193"/>
              <a:gd name="T46" fmla="*/ 76 w 94"/>
              <a:gd name="T47" fmla="*/ 132 h 193"/>
              <a:gd name="T48" fmla="*/ 29 w 94"/>
              <a:gd name="T49" fmla="*/ 63 h 193"/>
              <a:gd name="T50" fmla="*/ 32 w 94"/>
              <a:gd name="T51" fmla="*/ 79 h 193"/>
              <a:gd name="T52" fmla="*/ 47 w 94"/>
              <a:gd name="T53" fmla="*/ 78 h 193"/>
              <a:gd name="T54" fmla="*/ 62 w 94"/>
              <a:gd name="T55" fmla="*/ 79 h 193"/>
              <a:gd name="T56" fmla="*/ 65 w 94"/>
              <a:gd name="T57" fmla="*/ 63 h 193"/>
              <a:gd name="T58" fmla="*/ 47 w 94"/>
              <a:gd name="T59" fmla="*/ 60 h 193"/>
              <a:gd name="T60" fmla="*/ 29 w 94"/>
              <a:gd name="T61" fmla="*/ 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193">
                <a:moveTo>
                  <a:pt x="19" y="28"/>
                </a:moveTo>
                <a:cubicBezTo>
                  <a:pt x="19" y="13"/>
                  <a:pt x="32" y="0"/>
                  <a:pt x="47" y="0"/>
                </a:cubicBezTo>
                <a:cubicBezTo>
                  <a:pt x="62" y="0"/>
                  <a:pt x="75" y="13"/>
                  <a:pt x="75" y="28"/>
                </a:cubicBezTo>
                <a:cubicBezTo>
                  <a:pt x="75" y="43"/>
                  <a:pt x="62" y="56"/>
                  <a:pt x="47" y="56"/>
                </a:cubicBezTo>
                <a:cubicBezTo>
                  <a:pt x="32" y="56"/>
                  <a:pt x="19" y="43"/>
                  <a:pt x="19" y="28"/>
                </a:cubicBezTo>
                <a:close/>
                <a:moveTo>
                  <a:pt x="76" y="132"/>
                </a:moveTo>
                <a:cubicBezTo>
                  <a:pt x="76" y="124"/>
                  <a:pt x="79" y="119"/>
                  <a:pt x="81" y="111"/>
                </a:cubicBezTo>
                <a:cubicBezTo>
                  <a:pt x="84" y="103"/>
                  <a:pt x="87" y="70"/>
                  <a:pt x="87" y="70"/>
                </a:cubicBezTo>
                <a:cubicBezTo>
                  <a:pt x="87" y="70"/>
                  <a:pt x="84" y="67"/>
                  <a:pt x="75" y="66"/>
                </a:cubicBezTo>
                <a:cubicBezTo>
                  <a:pt x="75" y="79"/>
                  <a:pt x="75" y="79"/>
                  <a:pt x="75" y="79"/>
                </a:cubicBezTo>
                <a:cubicBezTo>
                  <a:pt x="68" y="79"/>
                  <a:pt x="68" y="79"/>
                  <a:pt x="68" y="79"/>
                </a:cubicBezTo>
                <a:cubicBezTo>
                  <a:pt x="70" y="86"/>
                  <a:pt x="70" y="86"/>
                  <a:pt x="70" y="86"/>
                </a:cubicBezTo>
                <a:cubicBezTo>
                  <a:pt x="47" y="99"/>
                  <a:pt x="47" y="99"/>
                  <a:pt x="47" y="99"/>
                </a:cubicBezTo>
                <a:cubicBezTo>
                  <a:pt x="24" y="86"/>
                  <a:pt x="24" y="86"/>
                  <a:pt x="24" y="86"/>
                </a:cubicBezTo>
                <a:cubicBezTo>
                  <a:pt x="26" y="79"/>
                  <a:pt x="26" y="79"/>
                  <a:pt x="26" y="79"/>
                </a:cubicBezTo>
                <a:cubicBezTo>
                  <a:pt x="19" y="79"/>
                  <a:pt x="19" y="79"/>
                  <a:pt x="19" y="79"/>
                </a:cubicBezTo>
                <a:cubicBezTo>
                  <a:pt x="19" y="66"/>
                  <a:pt x="19" y="66"/>
                  <a:pt x="19" y="66"/>
                </a:cubicBezTo>
                <a:cubicBezTo>
                  <a:pt x="9" y="67"/>
                  <a:pt x="7" y="70"/>
                  <a:pt x="7" y="70"/>
                </a:cubicBezTo>
                <a:cubicBezTo>
                  <a:pt x="7" y="70"/>
                  <a:pt x="10" y="103"/>
                  <a:pt x="13" y="111"/>
                </a:cubicBezTo>
                <a:cubicBezTo>
                  <a:pt x="15" y="119"/>
                  <a:pt x="18" y="124"/>
                  <a:pt x="18" y="132"/>
                </a:cubicBezTo>
                <a:cubicBezTo>
                  <a:pt x="18" y="140"/>
                  <a:pt x="0" y="188"/>
                  <a:pt x="0" y="188"/>
                </a:cubicBezTo>
                <a:cubicBezTo>
                  <a:pt x="0" y="188"/>
                  <a:pt x="5" y="193"/>
                  <a:pt x="47" y="193"/>
                </a:cubicBezTo>
                <a:cubicBezTo>
                  <a:pt x="88" y="193"/>
                  <a:pt x="94" y="188"/>
                  <a:pt x="94" y="188"/>
                </a:cubicBezTo>
                <a:cubicBezTo>
                  <a:pt x="94" y="188"/>
                  <a:pt x="76" y="140"/>
                  <a:pt x="76" y="132"/>
                </a:cubicBezTo>
                <a:close/>
                <a:moveTo>
                  <a:pt x="29" y="63"/>
                </a:moveTo>
                <a:cubicBezTo>
                  <a:pt x="29" y="67"/>
                  <a:pt x="30" y="73"/>
                  <a:pt x="32" y="79"/>
                </a:cubicBezTo>
                <a:cubicBezTo>
                  <a:pt x="36" y="78"/>
                  <a:pt x="42" y="78"/>
                  <a:pt x="47" y="78"/>
                </a:cubicBezTo>
                <a:cubicBezTo>
                  <a:pt x="52" y="78"/>
                  <a:pt x="57" y="78"/>
                  <a:pt x="62" y="79"/>
                </a:cubicBezTo>
                <a:cubicBezTo>
                  <a:pt x="64" y="73"/>
                  <a:pt x="64" y="67"/>
                  <a:pt x="65" y="63"/>
                </a:cubicBezTo>
                <a:cubicBezTo>
                  <a:pt x="61" y="62"/>
                  <a:pt x="54" y="60"/>
                  <a:pt x="47" y="60"/>
                </a:cubicBezTo>
                <a:cubicBezTo>
                  <a:pt x="40" y="60"/>
                  <a:pt x="33" y="62"/>
                  <a:pt x="29" y="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7" name="TextBox 26"/>
          <p:cNvSpPr txBox="1"/>
          <p:nvPr/>
        </p:nvSpPr>
        <p:spPr>
          <a:xfrm>
            <a:off x="1416769" y="919446"/>
            <a:ext cx="9573720" cy="1446550"/>
          </a:xfrm>
          <a:prstGeom prst="rect">
            <a:avLst/>
          </a:prstGeom>
          <a:noFill/>
        </p:spPr>
        <p:txBody>
          <a:bodyPr wrap="square" rtlCol="0" anchor="ctr">
            <a:spAutoFit/>
          </a:bodyPr>
          <a:lstStyle/>
          <a:p>
            <a:pPr algn="ctr" rtl="1"/>
            <a:r>
              <a:rPr lang="en-US" sz="4400" b="1" dirty="0">
                <a:solidFill>
                  <a:schemeClr val="accent3"/>
                </a:solidFill>
              </a:rPr>
              <a:t>Methodologies</a:t>
            </a:r>
            <a:endParaRPr lang="en-ID" sz="13500" b="1" dirty="0">
              <a:solidFill>
                <a:schemeClr val="accent3"/>
              </a:solidFill>
              <a:latin typeface="DIN Next LT Arabic Light" panose="020B0303020203050203" pitchFamily="34" charset="-78"/>
              <a:cs typeface="DIN Next LT Arabic Light" panose="020B0303020203050203" pitchFamily="34" charset="-78"/>
            </a:endParaRPr>
          </a:p>
          <a:p>
            <a:pPr algn="ctr" rtl="1"/>
            <a:endParaRPr lang="en-ID" sz="4400" b="1" dirty="0">
              <a:solidFill>
                <a:schemeClr val="accent3"/>
              </a:solidFill>
              <a:latin typeface="DIN Next LT Arabic Light" panose="020B0303020203050203" pitchFamily="34" charset="-78"/>
              <a:cs typeface="DIN Next LT Arabic Light" panose="020B0303020203050203" pitchFamily="34" charset="-78"/>
            </a:endParaRPr>
          </a:p>
        </p:txBody>
      </p:sp>
      <p:sp>
        <p:nvSpPr>
          <p:cNvPr id="28" name="Rectangle 27"/>
          <p:cNvSpPr/>
          <p:nvPr/>
        </p:nvSpPr>
        <p:spPr>
          <a:xfrm>
            <a:off x="0" y="1"/>
            <a:ext cx="4328486" cy="490956"/>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r>
              <a:rPr lang="en-GB" b="1" dirty="0">
                <a:solidFill>
                  <a:schemeClr val="tx1"/>
                </a:solidFill>
              </a:rPr>
              <a:t>Inventory Management System (IMS)</a:t>
            </a:r>
          </a:p>
          <a:p>
            <a:pPr algn="ctr" rtl="1"/>
            <a:endParaRPr lang="en-ID" dirty="0">
              <a:latin typeface="DIN Next LT Arabic Light" panose="020B0303020203050203" pitchFamily="34" charset="-78"/>
              <a:cs typeface="DIN Next LT Arabic Light" panose="020B0303020203050203" pitchFamily="34" charset="-78"/>
            </a:endParaRPr>
          </a:p>
        </p:txBody>
      </p:sp>
      <p:pic>
        <p:nvPicPr>
          <p:cNvPr id="29" name="صورة 7"/>
          <p:cNvPicPr/>
          <p:nvPr/>
        </p:nvPicPr>
        <p:blipFill>
          <a:blip r:embed="rId2">
            <a:extLst>
              <a:ext uri="{28A0092B-C50C-407E-A947-70E740481C1C}">
                <a14:useLocalDpi xmlns:a14="http://schemas.microsoft.com/office/drawing/2010/main" val="0"/>
              </a:ext>
            </a:extLst>
          </a:blip>
          <a:stretch>
            <a:fillRect/>
          </a:stretch>
        </p:blipFill>
        <p:spPr>
          <a:xfrm>
            <a:off x="5072584" y="1994025"/>
            <a:ext cx="2020385" cy="1383676"/>
          </a:xfrm>
          <a:prstGeom prst="rect">
            <a:avLst/>
          </a:prstGeom>
        </p:spPr>
      </p:pic>
      <p:pic>
        <p:nvPicPr>
          <p:cNvPr id="30" name="صورة 6"/>
          <p:cNvPicPr/>
          <p:nvPr/>
        </p:nvPicPr>
        <p:blipFill>
          <a:blip r:embed="rId3">
            <a:extLst>
              <a:ext uri="{28A0092B-C50C-407E-A947-70E740481C1C}">
                <a14:useLocalDpi xmlns:a14="http://schemas.microsoft.com/office/drawing/2010/main" val="0"/>
              </a:ext>
            </a:extLst>
          </a:blip>
          <a:stretch>
            <a:fillRect/>
          </a:stretch>
        </p:blipFill>
        <p:spPr>
          <a:xfrm>
            <a:off x="3268252" y="4028104"/>
            <a:ext cx="1631203" cy="1561969"/>
          </a:xfrm>
          <a:prstGeom prst="rect">
            <a:avLst/>
          </a:prstGeom>
        </p:spPr>
      </p:pic>
      <p:pic>
        <p:nvPicPr>
          <p:cNvPr id="31" name="Picture 30"/>
          <p:cNvPicPr/>
          <p:nvPr/>
        </p:nvPicPr>
        <p:blipFill>
          <a:blip r:embed="rId4">
            <a:extLst>
              <a:ext uri="{28A0092B-C50C-407E-A947-70E740481C1C}">
                <a14:useLocalDpi xmlns:a14="http://schemas.microsoft.com/office/drawing/2010/main" val="0"/>
              </a:ext>
            </a:extLst>
          </a:blip>
          <a:stretch>
            <a:fillRect/>
          </a:stretch>
        </p:blipFill>
        <p:spPr>
          <a:xfrm>
            <a:off x="769711" y="2119212"/>
            <a:ext cx="2199330" cy="1289366"/>
          </a:xfrm>
          <a:prstGeom prst="rect">
            <a:avLst/>
          </a:prstGeom>
        </p:spPr>
      </p:pic>
      <p:sp>
        <p:nvSpPr>
          <p:cNvPr id="32" name="Rectangle 31"/>
          <p:cNvSpPr/>
          <p:nvPr/>
        </p:nvSpPr>
        <p:spPr>
          <a:xfrm>
            <a:off x="7090607" y="2604462"/>
            <a:ext cx="1986441" cy="461665"/>
          </a:xfrm>
          <a:prstGeom prst="rect">
            <a:avLst/>
          </a:prstGeom>
        </p:spPr>
        <p:txBody>
          <a:bodyPr wrap="none">
            <a:spAutoFit/>
          </a:bodyPr>
          <a:lstStyle/>
          <a:p>
            <a:r>
              <a:rPr lang="en-US" sz="2400" b="1" dirty="0">
                <a:solidFill>
                  <a:srgbClr val="0070C0"/>
                </a:solidFill>
                <a:latin typeface="Times New Roman" panose="02020603050405020304" pitchFamily="18" charset="0"/>
                <a:ea typeface="Times New Roman" panose="02020603050405020304" pitchFamily="18" charset="0"/>
              </a:rPr>
              <a:t>Form Builder</a:t>
            </a:r>
            <a:endParaRPr lang="en-US" sz="2400" dirty="0">
              <a:solidFill>
                <a:srgbClr val="0070C0"/>
              </a:solidFill>
            </a:endParaRPr>
          </a:p>
        </p:txBody>
      </p:sp>
      <p:sp>
        <p:nvSpPr>
          <p:cNvPr id="33" name="Rectangle 32"/>
          <p:cNvSpPr/>
          <p:nvPr/>
        </p:nvSpPr>
        <p:spPr>
          <a:xfrm>
            <a:off x="9150404" y="4589474"/>
            <a:ext cx="2175596" cy="461665"/>
          </a:xfrm>
          <a:prstGeom prst="rect">
            <a:avLst/>
          </a:prstGeom>
        </p:spPr>
        <p:txBody>
          <a:bodyPr wrap="none">
            <a:spAutoFit/>
          </a:bodyPr>
          <a:lstStyle/>
          <a:p>
            <a:r>
              <a:rPr lang="en-US" sz="2400" b="1" dirty="0">
                <a:solidFill>
                  <a:srgbClr val="00B050"/>
                </a:solidFill>
                <a:latin typeface="Times New Roman" panose="02020603050405020304" pitchFamily="18" charset="0"/>
                <a:ea typeface="Times New Roman" panose="02020603050405020304" pitchFamily="18" charset="0"/>
              </a:rPr>
              <a:t>Report Builder</a:t>
            </a:r>
            <a:endParaRPr lang="en-US" sz="2400" dirty="0">
              <a:solidFill>
                <a:srgbClr val="00B050"/>
              </a:solidFill>
            </a:endParaRPr>
          </a:p>
        </p:txBody>
      </p:sp>
      <p:sp>
        <p:nvSpPr>
          <p:cNvPr id="34" name="Rectangle 33"/>
          <p:cNvSpPr/>
          <p:nvPr/>
        </p:nvSpPr>
        <p:spPr>
          <a:xfrm>
            <a:off x="5156679" y="4639812"/>
            <a:ext cx="2268378" cy="461665"/>
          </a:xfrm>
          <a:prstGeom prst="rect">
            <a:avLst/>
          </a:prstGeom>
        </p:spPr>
        <p:txBody>
          <a:bodyPr wrap="none">
            <a:spAutoFit/>
          </a:bodyPr>
          <a:lstStyle/>
          <a:p>
            <a:r>
              <a:rPr lang="en-US" sz="2400" b="1" dirty="0" smtClean="0">
                <a:solidFill>
                  <a:srgbClr val="0070C0"/>
                </a:solidFill>
                <a:latin typeface="Times New Roman" panose="02020603050405020304" pitchFamily="18" charset="0"/>
                <a:ea typeface="Times New Roman" panose="02020603050405020304" pitchFamily="18" charset="0"/>
              </a:rPr>
              <a:t>Toad For oracle</a:t>
            </a:r>
            <a:endParaRPr lang="en-US" sz="2400" dirty="0">
              <a:solidFill>
                <a:srgbClr val="0070C0"/>
              </a:solidFill>
            </a:endParaRPr>
          </a:p>
        </p:txBody>
      </p:sp>
      <p:sp>
        <p:nvSpPr>
          <p:cNvPr id="35" name="Rectangle 34"/>
          <p:cNvSpPr/>
          <p:nvPr/>
        </p:nvSpPr>
        <p:spPr>
          <a:xfrm>
            <a:off x="2986132" y="2499553"/>
            <a:ext cx="2021707" cy="461665"/>
          </a:xfrm>
          <a:prstGeom prst="rect">
            <a:avLst/>
          </a:prstGeom>
        </p:spPr>
        <p:txBody>
          <a:bodyPr wrap="none">
            <a:spAutoFit/>
          </a:bodyPr>
          <a:lstStyle/>
          <a:p>
            <a:r>
              <a:rPr lang="en-US" sz="2400" b="1" dirty="0" err="1" smtClean="0">
                <a:solidFill>
                  <a:srgbClr val="7030A0"/>
                </a:solidFill>
                <a:latin typeface="Times New Roman" panose="02020603050405020304" pitchFamily="18" charset="0"/>
                <a:ea typeface="Times New Roman" panose="02020603050405020304" pitchFamily="18" charset="0"/>
              </a:rPr>
              <a:t>Sql</a:t>
            </a:r>
            <a:r>
              <a:rPr lang="en-US" sz="2400" b="1" dirty="0" smtClean="0">
                <a:solidFill>
                  <a:srgbClr val="7030A0"/>
                </a:solidFill>
                <a:latin typeface="Times New Roman" panose="02020603050405020304" pitchFamily="18" charset="0"/>
                <a:ea typeface="Times New Roman" panose="02020603050405020304" pitchFamily="18" charset="0"/>
              </a:rPr>
              <a:t> Developer</a:t>
            </a:r>
            <a:endParaRPr lang="en-US" sz="2400" dirty="0">
              <a:solidFill>
                <a:srgbClr val="7030A0"/>
              </a:solidFill>
            </a:endParaRPr>
          </a:p>
        </p:txBody>
      </p:sp>
      <p:sp>
        <p:nvSpPr>
          <p:cNvPr id="36" name="Rectangle 35"/>
          <p:cNvSpPr/>
          <p:nvPr/>
        </p:nvSpPr>
        <p:spPr>
          <a:xfrm>
            <a:off x="1186939" y="4589474"/>
            <a:ext cx="2000602" cy="461665"/>
          </a:xfrm>
          <a:prstGeom prst="rect">
            <a:avLst/>
          </a:prstGeom>
        </p:spPr>
        <p:txBody>
          <a:bodyPr wrap="square">
            <a:spAutoFit/>
          </a:bodyPr>
          <a:lstStyle/>
          <a:p>
            <a:r>
              <a:rPr lang="en-US" sz="2400" b="1" dirty="0" smtClean="0">
                <a:solidFill>
                  <a:srgbClr val="FF0000"/>
                </a:solidFill>
                <a:latin typeface="Times New Roman" panose="02020603050405020304" pitchFamily="18" charset="0"/>
                <a:ea typeface="Times New Roman" panose="02020603050405020304" pitchFamily="18" charset="0"/>
              </a:rPr>
              <a:t>Oracle 11g</a:t>
            </a:r>
            <a:endParaRPr lang="en-US" sz="2400" dirty="0">
              <a:solidFill>
                <a:srgbClr val="FF0000"/>
              </a:solidFill>
            </a:endParaRPr>
          </a:p>
        </p:txBody>
      </p:sp>
    </p:spTree>
    <p:extLst>
      <p:ext uri="{BB962C8B-B14F-4D97-AF65-F5344CB8AC3E}">
        <p14:creationId xmlns:p14="http://schemas.microsoft.com/office/powerpoint/2010/main" val="405020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4" name="Isosceles Triangle 5"/>
          <p:cNvSpPr/>
          <p:nvPr/>
        </p:nvSpPr>
        <p:spPr>
          <a:xfrm rot="19800000">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5" name="Isosceles Triangle 5"/>
          <p:cNvSpPr/>
          <p:nvPr/>
        </p:nvSpPr>
        <p:spPr>
          <a:xfrm>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7" name="TextBox 6"/>
          <p:cNvSpPr txBox="1"/>
          <p:nvPr/>
        </p:nvSpPr>
        <p:spPr>
          <a:xfrm>
            <a:off x="3632616" y="2828835"/>
            <a:ext cx="4926768" cy="1200329"/>
          </a:xfrm>
          <a:prstGeom prst="rect">
            <a:avLst/>
          </a:prstGeom>
          <a:noFill/>
        </p:spPr>
        <p:txBody>
          <a:bodyPr wrap="square" rtlCol="0" anchor="ctr">
            <a:spAutoFit/>
          </a:bodyPr>
          <a:lstStyle/>
          <a:p>
            <a:pPr algn="ctr" rtl="1"/>
            <a:r>
              <a:rPr lang="en-ID" sz="7200" b="1" dirty="0" smtClean="0">
                <a:solidFill>
                  <a:schemeClr val="bg1"/>
                </a:solidFill>
                <a:latin typeface="DIN Next LT Arabic Light" panose="020B0303020203050203" pitchFamily="34" charset="-78"/>
                <a:cs typeface="DIN Next LT Arabic Light" panose="020B0303020203050203" pitchFamily="34" charset="-78"/>
              </a:rPr>
              <a:t>Break</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408071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352337" y="872733"/>
            <a:ext cx="1608562" cy="707886"/>
          </a:xfrm>
          <a:prstGeom prst="rect">
            <a:avLst/>
          </a:prstGeom>
          <a:noFill/>
        </p:spPr>
        <p:txBody>
          <a:bodyPr wrap="square" rtlCol="0" anchor="ctr">
            <a:spAutoFit/>
          </a:bodyPr>
          <a:lstStyle/>
          <a:p>
            <a:pPr algn="r" rtl="1"/>
            <a:r>
              <a:rPr lang="en-US" sz="4000" b="1" dirty="0" smtClean="0">
                <a:solidFill>
                  <a:srgbClr val="FF0000"/>
                </a:solidFill>
                <a:latin typeface="+mj-lt"/>
                <a:cs typeface="DIN Next LT Arabic Light" panose="020B0303020203050203" pitchFamily="34" charset="-78"/>
              </a:rPr>
              <a:t>Login</a:t>
            </a:r>
            <a:endParaRPr lang="en-ID" sz="5400" b="1" dirty="0">
              <a:solidFill>
                <a:srgbClr val="FF0000"/>
              </a:solidFill>
              <a:latin typeface="+mj-lt"/>
              <a:cs typeface="DIN Next LT Arabic Light" panose="020B0303020203050203" pitchFamily="34" charset="-78"/>
            </a:endParaRPr>
          </a:p>
        </p:txBody>
      </p:sp>
      <p:sp>
        <p:nvSpPr>
          <p:cNvPr id="12" name="Rectangle 11"/>
          <p:cNvSpPr/>
          <p:nvPr/>
        </p:nvSpPr>
        <p:spPr>
          <a:xfrm>
            <a:off x="0" y="6307915"/>
            <a:ext cx="4397829"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437" y="169780"/>
            <a:ext cx="8464731" cy="6655889"/>
          </a:xfrm>
          <a:prstGeom prst="rect">
            <a:avLst/>
          </a:prstGeom>
        </p:spPr>
      </p:pic>
      <p:pic>
        <p:nvPicPr>
          <p:cNvPr id="6" name="عنصر نائب للصورة 5"/>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647" b="647"/>
          <a:stretch>
            <a:fillRect/>
          </a:stretch>
        </p:blipFill>
        <p:spPr>
          <a:xfrm>
            <a:off x="3967843" y="541135"/>
            <a:ext cx="7780563" cy="4430915"/>
          </a:xfrm>
        </p:spPr>
      </p:pic>
      <p:sp>
        <p:nvSpPr>
          <p:cNvPr id="9" name="TextBox 8"/>
          <p:cNvSpPr txBox="1"/>
          <p:nvPr/>
        </p:nvSpPr>
        <p:spPr>
          <a:xfrm>
            <a:off x="157423" y="1992352"/>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1948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TextBox 3"/>
          <p:cNvSpPr txBox="1"/>
          <p:nvPr/>
        </p:nvSpPr>
        <p:spPr>
          <a:xfrm>
            <a:off x="763395" y="492416"/>
            <a:ext cx="2032055" cy="1003031"/>
          </a:xfrm>
          <a:prstGeom prst="rect">
            <a:avLst/>
          </a:prstGeom>
          <a:noFill/>
        </p:spPr>
        <p:txBody>
          <a:bodyPr wrap="square" rtlCol="0">
            <a:spAutoFit/>
          </a:bodyPr>
          <a:lstStyle/>
          <a:p>
            <a:pPr algn="ctr" rtl="1">
              <a:lnSpc>
                <a:spcPct val="150000"/>
              </a:lnSpc>
            </a:pPr>
            <a:r>
              <a:rPr lang="en-US" sz="4400" b="1" dirty="0" smtClean="0">
                <a:solidFill>
                  <a:srgbClr val="FF0000"/>
                </a:solidFill>
                <a:latin typeface="DIN Next LT Arabic Light" panose="020B0303020203050203" pitchFamily="34" charset="-78"/>
                <a:cs typeface="DIN Next LT Arabic Light" panose="020B0303020203050203" pitchFamily="34" charset="-78"/>
              </a:rPr>
              <a:t>Users</a:t>
            </a:r>
            <a:endParaRPr lang="en-ID" sz="3600" b="1" dirty="0">
              <a:solidFill>
                <a:srgbClr val="FF0000"/>
              </a:solidFill>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6437" y="169780"/>
            <a:ext cx="8464731" cy="6655889"/>
          </a:xfrm>
          <a:prstGeom prst="rect">
            <a:avLst/>
          </a:prstGeom>
        </p:spPr>
      </p:pic>
      <p:sp>
        <p:nvSpPr>
          <p:cNvPr id="10" name="Rectangle 9"/>
          <p:cNvSpPr/>
          <p:nvPr/>
        </p:nvSpPr>
        <p:spPr>
          <a:xfrm rot="16200000">
            <a:off x="-1875975" y="1875973"/>
            <a:ext cx="430203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6" name="عنصر نائب للصورة 5"/>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70" r="4"/>
          <a:stretch/>
        </p:blipFill>
        <p:spPr>
          <a:xfrm>
            <a:off x="3948848" y="530457"/>
            <a:ext cx="7783231" cy="4441593"/>
          </a:xfrm>
        </p:spPr>
      </p:pic>
      <p:sp>
        <p:nvSpPr>
          <p:cNvPr id="7" name="TextBox 6"/>
          <p:cNvSpPr txBox="1"/>
          <p:nvPr/>
        </p:nvSpPr>
        <p:spPr>
          <a:xfrm>
            <a:off x="715734" y="1607787"/>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395344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192947" y="934288"/>
            <a:ext cx="2093817" cy="584775"/>
          </a:xfrm>
          <a:prstGeom prst="rect">
            <a:avLst/>
          </a:prstGeom>
          <a:noFill/>
        </p:spPr>
        <p:txBody>
          <a:bodyPr wrap="square" rtlCol="0" anchor="ctr">
            <a:spAutoFit/>
          </a:bodyPr>
          <a:lstStyle/>
          <a:p>
            <a:pPr algn="r" rtl="1"/>
            <a:r>
              <a:rPr lang="en-US" sz="3200" b="1" dirty="0" smtClean="0">
                <a:solidFill>
                  <a:srgbClr val="FF0000"/>
                </a:solidFill>
                <a:latin typeface="+mj-lt"/>
                <a:cs typeface="DIN Next LT Arabic Light" panose="020B0303020203050203" pitchFamily="34" charset="-78"/>
              </a:rPr>
              <a:t>privileges</a:t>
            </a:r>
            <a:endParaRPr lang="en-ID" sz="5400" b="1" dirty="0">
              <a:solidFill>
                <a:srgbClr val="FF0000"/>
              </a:solidFill>
              <a:latin typeface="+mj-lt"/>
              <a:cs typeface="DIN Next LT Arabic Light" panose="020B0303020203050203" pitchFamily="34" charset="-78"/>
            </a:endParaRPr>
          </a:p>
        </p:txBody>
      </p:sp>
      <p:sp>
        <p:nvSpPr>
          <p:cNvPr id="12" name="Rectangle 11"/>
          <p:cNvSpPr/>
          <p:nvPr/>
        </p:nvSpPr>
        <p:spPr>
          <a:xfrm>
            <a:off x="0" y="6316624"/>
            <a:ext cx="4519749"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437" y="169780"/>
            <a:ext cx="8464731" cy="6655889"/>
          </a:xfrm>
          <a:prstGeom prst="rect">
            <a:avLst/>
          </a:prstGeom>
        </p:spPr>
      </p:pic>
      <p:pic>
        <p:nvPicPr>
          <p:cNvPr id="9" name="عنصر نائب للصورة 8"/>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806" b="2822"/>
          <a:stretch/>
        </p:blipFill>
        <p:spPr>
          <a:xfrm>
            <a:off x="3967844" y="530679"/>
            <a:ext cx="7756070" cy="4435283"/>
          </a:xfrm>
        </p:spPr>
      </p:pic>
      <p:sp>
        <p:nvSpPr>
          <p:cNvPr id="10" name="TextBox 9"/>
          <p:cNvSpPr txBox="1"/>
          <p:nvPr/>
        </p:nvSpPr>
        <p:spPr>
          <a:xfrm>
            <a:off x="157423" y="1992352"/>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217997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TextBox 3"/>
          <p:cNvSpPr txBox="1"/>
          <p:nvPr/>
        </p:nvSpPr>
        <p:spPr>
          <a:xfrm>
            <a:off x="797412" y="644058"/>
            <a:ext cx="2268005" cy="671851"/>
          </a:xfrm>
          <a:prstGeom prst="rect">
            <a:avLst/>
          </a:prstGeom>
          <a:noFill/>
        </p:spPr>
        <p:txBody>
          <a:bodyPr wrap="square" rtlCol="0">
            <a:spAutoFit/>
          </a:bodyPr>
          <a:lstStyle/>
          <a:p>
            <a:pPr algn="ctr" rtl="1">
              <a:lnSpc>
                <a:spcPct val="150000"/>
              </a:lnSpc>
            </a:pPr>
            <a:r>
              <a:rPr lang="en-US" sz="2800" b="1" dirty="0">
                <a:solidFill>
                  <a:srgbClr val="FF0000"/>
                </a:solidFill>
                <a:latin typeface="DIN Next LT Arabic Light" panose="020B0303020203050203" pitchFamily="34" charset="-78"/>
                <a:cs typeface="DIN Next LT Arabic Light" panose="020B0303020203050203" pitchFamily="34" charset="-78"/>
              </a:rPr>
              <a:t>C</a:t>
            </a:r>
            <a:r>
              <a:rPr lang="en-US" sz="2800" b="1" dirty="0" smtClean="0">
                <a:solidFill>
                  <a:srgbClr val="FF0000"/>
                </a:solidFill>
                <a:latin typeface="DIN Next LT Arabic Light" panose="020B0303020203050203" pitchFamily="34" charset="-78"/>
                <a:cs typeface="DIN Next LT Arabic Light" panose="020B0303020203050203" pitchFamily="34" charset="-78"/>
              </a:rPr>
              <a:t>ompany</a:t>
            </a:r>
            <a:endParaRPr lang="en-ID" sz="2400" b="1" dirty="0">
              <a:solidFill>
                <a:srgbClr val="FF0000"/>
              </a:solidFill>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6437" y="169780"/>
            <a:ext cx="8464731" cy="6655889"/>
          </a:xfrm>
          <a:prstGeom prst="rect">
            <a:avLst/>
          </a:prstGeom>
        </p:spPr>
      </p:pic>
      <p:pic>
        <p:nvPicPr>
          <p:cNvPr id="21" name="عنصر نائب للصورة 20"/>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4687" t="5496" r="1149" b="23873"/>
          <a:stretch/>
        </p:blipFill>
        <p:spPr>
          <a:xfrm>
            <a:off x="3956071" y="441756"/>
            <a:ext cx="7881257" cy="4518171"/>
          </a:xfrm>
        </p:spPr>
      </p:pic>
      <p:sp>
        <p:nvSpPr>
          <p:cNvPr id="10" name="Rectangle 9"/>
          <p:cNvSpPr/>
          <p:nvPr/>
        </p:nvSpPr>
        <p:spPr>
          <a:xfrm rot="16200000">
            <a:off x="-1897746" y="1897744"/>
            <a:ext cx="4345578"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7" name="TextBox 6"/>
          <p:cNvSpPr txBox="1"/>
          <p:nvPr/>
        </p:nvSpPr>
        <p:spPr>
          <a:xfrm>
            <a:off x="452879" y="1637280"/>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3357545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97426" y="717046"/>
            <a:ext cx="2131967" cy="707886"/>
          </a:xfrm>
          <a:prstGeom prst="rect">
            <a:avLst/>
          </a:prstGeom>
          <a:noFill/>
        </p:spPr>
        <p:txBody>
          <a:bodyPr wrap="square" rtlCol="0" anchor="ctr">
            <a:spAutoFit/>
          </a:bodyPr>
          <a:lstStyle/>
          <a:p>
            <a:pPr algn="ctr" rtl="1"/>
            <a:r>
              <a:rPr lang="en-US" sz="4000" b="1" dirty="0" smtClean="0">
                <a:solidFill>
                  <a:srgbClr val="FF0000"/>
                </a:solidFill>
                <a:latin typeface="DIN Next LT Arabic Light" panose="020B0303020203050203" pitchFamily="34" charset="-78"/>
                <a:cs typeface="DIN Next LT Arabic Light" panose="020B0303020203050203" pitchFamily="34" charset="-78"/>
              </a:rPr>
              <a:t>Branch</a:t>
            </a:r>
            <a:endParaRPr lang="en-ID" sz="4000" b="1" dirty="0">
              <a:solidFill>
                <a:srgbClr val="FF0000"/>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437" y="114365"/>
            <a:ext cx="8464731" cy="6743636"/>
          </a:xfrm>
          <a:prstGeom prst="rect">
            <a:avLst/>
          </a:prstGeom>
        </p:spPr>
      </p:pic>
      <p:pic>
        <p:nvPicPr>
          <p:cNvPr id="6" name="عنصر نائب للصورة 5"/>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34546" t="7911" r="959" b="23873"/>
          <a:stretch/>
        </p:blipFill>
        <p:spPr>
          <a:xfrm>
            <a:off x="3964779" y="478567"/>
            <a:ext cx="7803155" cy="4477813"/>
          </a:xfrm>
        </p:spPr>
      </p:pic>
      <p:sp>
        <p:nvSpPr>
          <p:cNvPr id="9" name="TextBox 8"/>
          <p:cNvSpPr txBox="1"/>
          <p:nvPr/>
        </p:nvSpPr>
        <p:spPr>
          <a:xfrm>
            <a:off x="213873" y="1727578"/>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14687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TextBox 3"/>
          <p:cNvSpPr txBox="1"/>
          <p:nvPr/>
        </p:nvSpPr>
        <p:spPr>
          <a:xfrm>
            <a:off x="688744" y="383591"/>
            <a:ext cx="2106707" cy="920252"/>
          </a:xfrm>
          <a:prstGeom prst="rect">
            <a:avLst/>
          </a:prstGeom>
          <a:noFill/>
        </p:spPr>
        <p:txBody>
          <a:bodyPr wrap="square" rtlCol="0">
            <a:spAutoFit/>
          </a:bodyPr>
          <a:lstStyle/>
          <a:p>
            <a:pPr algn="ctr" rtl="1">
              <a:lnSpc>
                <a:spcPct val="150000"/>
              </a:lnSpc>
            </a:pPr>
            <a:r>
              <a:rPr lang="en-US" sz="4000" b="1" dirty="0" smtClean="0">
                <a:solidFill>
                  <a:srgbClr val="FF0000"/>
                </a:solidFill>
                <a:latin typeface="DIN Next LT Arabic Light" panose="020B0303020203050203" pitchFamily="34" charset="-78"/>
                <a:cs typeface="DIN Next LT Arabic Light" panose="020B0303020203050203" pitchFamily="34" charset="-78"/>
              </a:rPr>
              <a:t>Currancy</a:t>
            </a:r>
            <a:endParaRPr lang="en-ID" sz="3200" b="1" dirty="0">
              <a:solidFill>
                <a:srgbClr val="FF0000"/>
              </a:solidFill>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493" y="105129"/>
            <a:ext cx="8464731" cy="6702070"/>
          </a:xfrm>
          <a:prstGeom prst="rect">
            <a:avLst/>
          </a:prstGeom>
        </p:spPr>
      </p:pic>
      <p:pic>
        <p:nvPicPr>
          <p:cNvPr id="17" name="Picture 75"/>
          <p:cNvPicPr>
            <a:picLocks noGrp="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09" r="481"/>
          <a:stretch/>
        </p:blipFill>
        <p:spPr>
          <a:xfrm>
            <a:off x="3901423" y="383591"/>
            <a:ext cx="7803168" cy="4560483"/>
          </a:xfrm>
          <a:prstGeom prst="rect">
            <a:avLst/>
          </a:prstGeom>
        </p:spPr>
      </p:pic>
      <p:sp>
        <p:nvSpPr>
          <p:cNvPr id="10" name="Rectangle 9"/>
          <p:cNvSpPr/>
          <p:nvPr/>
        </p:nvSpPr>
        <p:spPr>
          <a:xfrm rot="16200000">
            <a:off x="-1819369" y="1819367"/>
            <a:ext cx="4188824"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7" name="TextBox 6"/>
          <p:cNvSpPr txBox="1"/>
          <p:nvPr/>
        </p:nvSpPr>
        <p:spPr>
          <a:xfrm>
            <a:off x="567424" y="1417587"/>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403725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23888" y="2440356"/>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2" name="Rectangle 1"/>
          <p:cNvSpPr/>
          <p:nvPr/>
        </p:nvSpPr>
        <p:spPr>
          <a:xfrm>
            <a:off x="167640" y="-1468405"/>
            <a:ext cx="12024360" cy="10833735"/>
          </a:xfrm>
          <a:prstGeom prst="rect">
            <a:avLst/>
          </a:prstGeom>
        </p:spPr>
        <p:txBody>
          <a:bodyPr wrap="square">
            <a:spAutoFit/>
          </a:bodyPr>
          <a:lstStyle/>
          <a:p>
            <a:pPr algn="r" rtl="1"/>
            <a:endParaRPr lang="ar-DZ" dirty="0"/>
          </a:p>
          <a:p>
            <a:pPr algn="r" rtl="1"/>
            <a:endParaRPr lang="ar-DZ" dirty="0">
              <a:latin typeface="Simplified Arabic" pitchFamily="18" charset="-78"/>
              <a:cs typeface="Simplified Arabic" pitchFamily="18" charset="-78"/>
            </a:endParaRPr>
          </a:p>
          <a:p>
            <a:pPr algn="ctr" rtl="1"/>
            <a:endParaRPr lang="fr-FR" b="1" dirty="0">
              <a:latin typeface="Simplified Arabic" pitchFamily="18" charset="-78"/>
              <a:cs typeface="Simplified Arabic" pitchFamily="18" charset="-78"/>
            </a:endParaRPr>
          </a:p>
          <a:p>
            <a:pPr algn="ctr"/>
            <a:endParaRPr lang="en-GB" b="1" u="sng" dirty="0" smtClean="0"/>
          </a:p>
          <a:p>
            <a:pPr algn="ctr"/>
            <a:endParaRPr lang="en-GB" b="1" u="sng" dirty="0"/>
          </a:p>
          <a:p>
            <a:pPr algn="ctr"/>
            <a:endParaRPr lang="en-GB" b="1" u="sng" dirty="0" smtClean="0"/>
          </a:p>
          <a:p>
            <a:pPr algn="ctr"/>
            <a:endParaRPr lang="en-GB" b="1" u="sng" dirty="0"/>
          </a:p>
          <a:p>
            <a:pPr algn="ctr"/>
            <a:endParaRPr lang="en-GB" b="1" u="sng" dirty="0" smtClean="0"/>
          </a:p>
          <a:p>
            <a:pPr algn="ctr"/>
            <a:r>
              <a:rPr lang="en-GB" b="1" u="sng" dirty="0" smtClean="0"/>
              <a:t>UNIVERSITY </a:t>
            </a:r>
            <a:r>
              <a:rPr lang="en-GB" b="1" u="sng" dirty="0"/>
              <a:t>OF ADEN</a:t>
            </a:r>
            <a:endParaRPr lang="en-US" b="1" dirty="0"/>
          </a:p>
          <a:p>
            <a:pPr algn="ctr"/>
            <a:r>
              <a:rPr lang="en-GB" b="1" u="sng" dirty="0"/>
              <a:t>FACULTY OF ENGINEERING</a:t>
            </a:r>
            <a:endParaRPr lang="en-US" b="1" dirty="0"/>
          </a:p>
          <a:p>
            <a:pPr algn="ctr"/>
            <a:r>
              <a:rPr lang="en-GB" b="1" u="sng" dirty="0"/>
              <a:t>Information Technology  Engineering Department</a:t>
            </a:r>
            <a:endParaRPr lang="en-US" b="1" dirty="0"/>
          </a:p>
          <a:p>
            <a:pPr algn="ctr" rtl="1"/>
            <a:endParaRPr lang="ar-DZ" dirty="0">
              <a:latin typeface="Simplified Arabic" pitchFamily="18" charset="-78"/>
              <a:cs typeface="Simplified Arabic" pitchFamily="18" charset="-78"/>
            </a:endParaRPr>
          </a:p>
          <a:p>
            <a:pPr algn="r" rtl="1"/>
            <a:endParaRPr lang="ar-DZ" dirty="0">
              <a:latin typeface="Simplified Arabic" pitchFamily="18" charset="-78"/>
              <a:cs typeface="Simplified Arabic" pitchFamily="18" charset="-78"/>
            </a:endParaRPr>
          </a:p>
          <a:p>
            <a:pPr algn="r" rtl="1"/>
            <a:endParaRPr lang="ar-DZ" dirty="0">
              <a:latin typeface="Simplified Arabic" pitchFamily="18" charset="-78"/>
              <a:cs typeface="Simplified Arabic" pitchFamily="18" charset="-78"/>
            </a:endParaRPr>
          </a:p>
          <a:p>
            <a:pPr algn="r" rtl="1"/>
            <a:endParaRPr lang="ar-DZ" dirty="0" smtClean="0">
              <a:latin typeface="Simplified Arabic" pitchFamily="18" charset="-78"/>
              <a:cs typeface="Simplified Arabic" pitchFamily="18" charset="-78"/>
            </a:endParaRPr>
          </a:p>
          <a:p>
            <a:pPr algn="r" rtl="1"/>
            <a:endParaRPr lang="ar-DZ" dirty="0">
              <a:latin typeface="Simplified Arabic" pitchFamily="18" charset="-78"/>
              <a:cs typeface="Simplified Arabic" pitchFamily="18" charset="-78"/>
            </a:endParaRPr>
          </a:p>
          <a:p>
            <a:endParaRPr lang="en-GB" b="1" dirty="0"/>
          </a:p>
          <a:p>
            <a:endParaRPr lang="en-GB" b="1" dirty="0"/>
          </a:p>
          <a:p>
            <a:endParaRPr lang="en-GB" b="1" dirty="0"/>
          </a:p>
          <a:p>
            <a:endParaRPr lang="en-GB" b="1" dirty="0"/>
          </a:p>
          <a:p>
            <a:endParaRPr lang="en-GB" b="1" dirty="0"/>
          </a:p>
          <a:p>
            <a:pPr algn="ctr"/>
            <a:r>
              <a:rPr lang="en-GB" b="1" dirty="0"/>
              <a:t>     </a:t>
            </a:r>
            <a:endParaRPr lang="en-GB" b="1" dirty="0" smtClean="0"/>
          </a:p>
          <a:p>
            <a:pPr algn="ctr"/>
            <a:endParaRPr lang="en-GB" b="1" dirty="0" smtClean="0"/>
          </a:p>
          <a:p>
            <a:pPr algn="ctr"/>
            <a:r>
              <a:rPr lang="en-GB" b="1" dirty="0" smtClean="0"/>
              <a:t> </a:t>
            </a:r>
            <a:r>
              <a:rPr lang="en-GB" sz="2000" b="1" dirty="0">
                <a:solidFill>
                  <a:srgbClr val="FF0000"/>
                </a:solidFill>
              </a:rPr>
              <a:t>Inventory Management System (</a:t>
            </a:r>
            <a:r>
              <a:rPr lang="en-GB" sz="2000" b="1" dirty="0" smtClean="0">
                <a:solidFill>
                  <a:srgbClr val="FF0000"/>
                </a:solidFill>
              </a:rPr>
              <a:t>IMS)</a:t>
            </a:r>
            <a:endParaRPr lang="en-GB" b="1" dirty="0" smtClean="0">
              <a:solidFill>
                <a:srgbClr val="FF0000"/>
              </a:solidFill>
            </a:endParaRPr>
          </a:p>
          <a:p>
            <a:endParaRPr lang="en-GB" sz="1400" b="1" dirty="0" smtClean="0"/>
          </a:p>
          <a:p>
            <a:r>
              <a:rPr lang="en-GB" sz="1400" b="1" dirty="0" smtClean="0"/>
              <a:t>     Prepared </a:t>
            </a:r>
            <a:r>
              <a:rPr lang="en-GB" sz="1400" b="1" dirty="0"/>
              <a:t>by: </a:t>
            </a:r>
            <a:endParaRPr lang="en-US" sz="1400" dirty="0"/>
          </a:p>
          <a:p>
            <a:r>
              <a:rPr lang="en-GB" sz="1400" b="1" dirty="0"/>
              <a:t>           </a:t>
            </a:r>
            <a:r>
              <a:rPr lang="en-GB" sz="1400" b="1" dirty="0" smtClean="0"/>
              <a:t>       </a:t>
            </a:r>
            <a:r>
              <a:rPr lang="en-GB" sz="1400" b="1" dirty="0"/>
              <a:t>Abduljalil Hassan Qaid Ali           </a:t>
            </a:r>
            <a:r>
              <a:rPr lang="en-GB" sz="1400" b="1" dirty="0" smtClean="0"/>
              <a:t>167559                                                                                                                 </a:t>
            </a:r>
            <a:r>
              <a:rPr lang="en-GB" sz="1400" b="1" u="sng" dirty="0" smtClean="0"/>
              <a:t>Supervisor</a:t>
            </a:r>
            <a:r>
              <a:rPr lang="en-US" sz="1400" dirty="0" smtClean="0"/>
              <a:t>  </a:t>
            </a:r>
            <a:endParaRPr lang="en-US" sz="1400" dirty="0"/>
          </a:p>
          <a:p>
            <a:r>
              <a:rPr lang="en-GB" sz="1400" b="1" dirty="0" smtClean="0"/>
              <a:t>                  Zaher </a:t>
            </a:r>
            <a:r>
              <a:rPr lang="en-GB" sz="1400" b="1" dirty="0"/>
              <a:t>Fahed Ali Abdualjulil        </a:t>
            </a:r>
            <a:r>
              <a:rPr lang="en-GB" sz="1400" b="1" dirty="0" smtClean="0"/>
              <a:t> </a:t>
            </a:r>
            <a:r>
              <a:rPr lang="en-GB" sz="1400" b="1" dirty="0"/>
              <a:t>167591 </a:t>
            </a:r>
            <a:r>
              <a:rPr lang="en-GB" sz="1400" b="1" dirty="0" smtClean="0"/>
              <a:t>                                                                                                         Dr</a:t>
            </a:r>
            <a:r>
              <a:rPr lang="en-GB" sz="1400" b="1" dirty="0"/>
              <a:t>. Waddah Munassar </a:t>
            </a:r>
          </a:p>
          <a:p>
            <a:r>
              <a:rPr lang="en-GB" sz="1400" b="1" dirty="0"/>
              <a:t>                  Bander  Abdo Abdullah </a:t>
            </a:r>
            <a:r>
              <a:rPr lang="en-US" sz="1400" b="1" dirty="0"/>
              <a:t>zaid</a:t>
            </a:r>
            <a:r>
              <a:rPr lang="en-GB" sz="1400" b="1" dirty="0"/>
              <a:t>     </a:t>
            </a:r>
            <a:r>
              <a:rPr lang="en-GB" sz="1400" b="1" dirty="0" smtClean="0"/>
              <a:t>  167588</a:t>
            </a:r>
            <a:endParaRPr lang="en-US" sz="1400" dirty="0"/>
          </a:p>
          <a:p>
            <a:r>
              <a:rPr lang="en-GB" sz="1400" b="1" dirty="0" smtClean="0"/>
              <a:t>                                                              </a:t>
            </a:r>
          </a:p>
          <a:p>
            <a:r>
              <a:rPr lang="en-GB" sz="1400" b="1" dirty="0"/>
              <a:t> </a:t>
            </a:r>
            <a:r>
              <a:rPr lang="en-GB" sz="1400" b="1" dirty="0" smtClean="0"/>
              <a:t>                                                                                                </a:t>
            </a:r>
            <a:r>
              <a:rPr lang="en-GB" b="1" dirty="0" smtClean="0"/>
              <a:t>Ac Year :  2020/2021</a:t>
            </a:r>
            <a:endParaRPr lang="en-US" dirty="0" smtClean="0"/>
          </a:p>
          <a:p>
            <a:r>
              <a:rPr lang="en-GB" b="1" dirty="0"/>
              <a:t/>
            </a:r>
            <a:br>
              <a:rPr lang="en-GB" b="1" dirty="0"/>
            </a:br>
            <a:endParaRPr lang="ar-DZ" dirty="0">
              <a:latin typeface="Simplified Arabic" pitchFamily="18" charset="-78"/>
              <a:cs typeface="Simplified Arabic" pitchFamily="18" charset="-78"/>
            </a:endParaRPr>
          </a:p>
          <a:p>
            <a:pPr algn="r" rtl="1"/>
            <a:endParaRPr lang="ar-DZ" dirty="0">
              <a:latin typeface="Simplified Arabic" pitchFamily="18" charset="-78"/>
              <a:cs typeface="Simplified Arabic" pitchFamily="18" charset="-78"/>
            </a:endParaRPr>
          </a:p>
          <a:p>
            <a:pPr algn="ctr" rtl="1"/>
            <a:endParaRPr lang="en-US" b="1" u="sng" dirty="0">
              <a:effectLst>
                <a:outerShdw blurRad="38100" dist="38100" dir="2700000" algn="tl">
                  <a:srgbClr val="000000">
                    <a:alpha val="43137"/>
                  </a:srgbClr>
                </a:outerShdw>
              </a:effectLst>
              <a:latin typeface="Simplified Arabic" pitchFamily="18" charset="-78"/>
              <a:cs typeface="Simplified Arabic" pitchFamily="18" charset="-78"/>
            </a:endParaRPr>
          </a:p>
          <a:p>
            <a:pPr algn="ctr" rtl="1"/>
            <a:endParaRPr lang="en-US" b="1" u="sng" dirty="0">
              <a:effectLst>
                <a:outerShdw blurRad="38100" dist="38100" dir="2700000" algn="tl">
                  <a:srgbClr val="000000">
                    <a:alpha val="43137"/>
                  </a:srgbClr>
                </a:outerShdw>
              </a:effectLst>
              <a:latin typeface="Simplified Arabic" pitchFamily="18" charset="-78"/>
              <a:cs typeface="Simplified Arabic" pitchFamily="18" charset="-78"/>
            </a:endParaRPr>
          </a:p>
          <a:p>
            <a:pPr algn="r" rtl="1"/>
            <a:endParaRPr lang="ar-DZ" dirty="0">
              <a:latin typeface="Simplified Arabic" pitchFamily="18" charset="-78"/>
              <a:cs typeface="Simplified Arabic" pitchFamily="18" charset="-78"/>
            </a:endParaRPr>
          </a:p>
          <a:p>
            <a:pPr algn="ctr"/>
            <a:r>
              <a:rPr lang="ar-SA" b="1" dirty="0"/>
              <a:t/>
            </a:r>
            <a:br>
              <a:rPr lang="ar-SA" b="1" dirty="0"/>
            </a:br>
            <a:endParaRPr lang="fr-FR" dirty="0"/>
          </a:p>
        </p:txBody>
      </p:sp>
      <p:pic>
        <p:nvPicPr>
          <p:cNvPr id="12" name="صورة 4" descr="http://www.adeneng-faculty.com/image/14.png"/>
          <p:cNvPicPr/>
          <p:nvPr/>
        </p:nvPicPr>
        <p:blipFill>
          <a:blip r:embed="rId2">
            <a:extLst>
              <a:ext uri="{28A0092B-C50C-407E-A947-70E740481C1C}">
                <a14:useLocalDpi xmlns:a14="http://schemas.microsoft.com/office/drawing/2010/main" val="0"/>
              </a:ext>
            </a:extLst>
          </a:blip>
          <a:srcRect/>
          <a:stretch>
            <a:fillRect/>
          </a:stretch>
        </p:blipFill>
        <p:spPr bwMode="auto">
          <a:xfrm>
            <a:off x="9243897" y="467966"/>
            <a:ext cx="1322705" cy="1419860"/>
          </a:xfrm>
          <a:prstGeom prst="rect">
            <a:avLst/>
          </a:prstGeom>
          <a:noFill/>
          <a:ln w="9525">
            <a:noFill/>
            <a:miter lim="800000"/>
            <a:headEnd/>
            <a:tailEnd/>
          </a:ln>
        </p:spPr>
      </p:pic>
      <p:pic>
        <p:nvPicPr>
          <p:cNvPr id="13" name="صورة 1" descr="http://www.marefa.org/images/thumb/f/f3/Aden_University_Logo.jpg/200px-Aden_University_Logo.jpg"/>
          <p:cNvPicPr/>
          <p:nvPr/>
        </p:nvPicPr>
        <p:blipFill>
          <a:blip r:embed="rId3">
            <a:extLst>
              <a:ext uri="{28A0092B-C50C-407E-A947-70E740481C1C}">
                <a14:useLocalDpi xmlns:a14="http://schemas.microsoft.com/office/drawing/2010/main" val="0"/>
              </a:ext>
            </a:extLst>
          </a:blip>
          <a:srcRect/>
          <a:stretch>
            <a:fillRect/>
          </a:stretch>
        </p:blipFill>
        <p:spPr bwMode="auto">
          <a:xfrm>
            <a:off x="1577105" y="467966"/>
            <a:ext cx="1449070" cy="1400175"/>
          </a:xfrm>
          <a:prstGeom prst="rect">
            <a:avLst/>
          </a:prstGeom>
          <a:noFill/>
          <a:ln w="9525">
            <a:noFill/>
            <a:miter lim="800000"/>
            <a:headEnd/>
            <a:tailEnd/>
          </a:ln>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3574868" y="2270760"/>
            <a:ext cx="5386251" cy="2590800"/>
          </a:xfrm>
          <a:prstGeom prst="rect">
            <a:avLst/>
          </a:prstGeom>
        </p:spPr>
      </p:pic>
      <p:sp>
        <p:nvSpPr>
          <p:cNvPr id="14" name="Rectangle 13"/>
          <p:cNvSpPr/>
          <p:nvPr/>
        </p:nvSpPr>
        <p:spPr>
          <a:xfrm>
            <a:off x="8183881" y="6141720"/>
            <a:ext cx="4008120" cy="685800"/>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just">
              <a:lnSpc>
                <a:spcPct val="300000"/>
              </a:lnSpc>
            </a:pPr>
            <a:r>
              <a:rPr lang="en-GB" sz="1600" b="1" dirty="0">
                <a:solidFill>
                  <a:schemeClr val="tx1"/>
                </a:solidFill>
              </a:rPr>
              <a:t> </a:t>
            </a:r>
            <a:r>
              <a:rPr lang="en-GB" sz="1600" b="1" dirty="0" smtClean="0">
                <a:solidFill>
                  <a:schemeClr val="tx1"/>
                </a:solidFill>
              </a:rPr>
              <a:t>Inventory </a:t>
            </a:r>
            <a:r>
              <a:rPr lang="en-GB" sz="1600" b="1" dirty="0">
                <a:solidFill>
                  <a:schemeClr val="tx1"/>
                </a:solidFill>
              </a:rPr>
              <a:t>Management System (IMS)</a:t>
            </a:r>
          </a:p>
          <a:p>
            <a:pPr algn="ctr"/>
            <a:endParaRPr lang="en-GB" sz="1100" b="1" dirty="0">
              <a:solidFill>
                <a:schemeClr val="tx1"/>
              </a:solidFill>
            </a:endParaRPr>
          </a:p>
          <a:p>
            <a:pPr algn="ctr" rtl="1"/>
            <a:endParaRPr lang="en-ID" sz="1600" dirty="0">
              <a:solidFill>
                <a:schemeClr val="tx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72994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200293" y="725210"/>
            <a:ext cx="2037809" cy="707886"/>
          </a:xfrm>
          <a:prstGeom prst="rect">
            <a:avLst/>
          </a:prstGeom>
          <a:noFill/>
        </p:spPr>
        <p:txBody>
          <a:bodyPr wrap="square" rtlCol="0" anchor="ctr">
            <a:spAutoFit/>
          </a:bodyPr>
          <a:lstStyle/>
          <a:p>
            <a:pPr algn="ctr" rtl="1"/>
            <a:r>
              <a:rPr lang="en-US" sz="4000" b="1" dirty="0" smtClean="0">
                <a:solidFill>
                  <a:srgbClr val="FF0000"/>
                </a:solidFill>
                <a:latin typeface="DIN Next LT Arabic Light" panose="020B0303020203050203" pitchFamily="34" charset="-78"/>
                <a:cs typeface="DIN Next LT Arabic Light" panose="020B0303020203050203" pitchFamily="34" charset="-78"/>
              </a:rPr>
              <a:t>Accounts</a:t>
            </a:r>
            <a:endParaRPr lang="en-ID" sz="6600" b="1" dirty="0">
              <a:solidFill>
                <a:srgbClr val="FF0000"/>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6307915"/>
            <a:ext cx="4310743"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7269" y="221670"/>
            <a:ext cx="8270767" cy="6640945"/>
          </a:xfrm>
          <a:prstGeom prst="rect">
            <a:avLst/>
          </a:prstGeom>
        </p:spPr>
      </p:pic>
      <p:pic>
        <p:nvPicPr>
          <p:cNvPr id="5" name="عنصر نائب للصورة 4"/>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54" b="-18"/>
          <a:stretch/>
        </p:blipFill>
        <p:spPr>
          <a:xfrm>
            <a:off x="4076916" y="555175"/>
            <a:ext cx="7581683" cy="4474025"/>
          </a:xfrm>
        </p:spPr>
      </p:pic>
      <p:sp>
        <p:nvSpPr>
          <p:cNvPr id="9" name="TextBox 8"/>
          <p:cNvSpPr txBox="1"/>
          <p:nvPr/>
        </p:nvSpPr>
        <p:spPr>
          <a:xfrm>
            <a:off x="158386" y="1766601"/>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1795271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077" y="142073"/>
            <a:ext cx="8464731" cy="6702070"/>
          </a:xfrm>
          <a:prstGeom prst="rect">
            <a:avLst/>
          </a:prstGeom>
        </p:spPr>
      </p:pic>
      <p:sp>
        <p:nvSpPr>
          <p:cNvPr id="4" name="TextBox 3"/>
          <p:cNvSpPr txBox="1"/>
          <p:nvPr/>
        </p:nvSpPr>
        <p:spPr>
          <a:xfrm>
            <a:off x="826116" y="475402"/>
            <a:ext cx="1210965" cy="739754"/>
          </a:xfrm>
          <a:prstGeom prst="rect">
            <a:avLst/>
          </a:prstGeom>
          <a:noFill/>
        </p:spPr>
        <p:txBody>
          <a:bodyPr wrap="square" rtlCol="0">
            <a:spAutoFit/>
          </a:bodyPr>
          <a:lstStyle/>
          <a:p>
            <a:pPr algn="ctr" rtl="1">
              <a:lnSpc>
                <a:spcPct val="150000"/>
              </a:lnSpc>
            </a:pPr>
            <a:r>
              <a:rPr lang="en-US" sz="3200" b="1" dirty="0">
                <a:solidFill>
                  <a:srgbClr val="FF0000"/>
                </a:solidFill>
                <a:latin typeface="+mj-lt"/>
                <a:cs typeface="DIN Next LT Arabic Light" panose="020B0303020203050203" pitchFamily="34" charset="-78"/>
              </a:rPr>
              <a:t>Units</a:t>
            </a:r>
            <a:endParaRPr lang="en-ID" sz="2400" b="1" dirty="0">
              <a:solidFill>
                <a:srgbClr val="FF0000"/>
              </a:solidFill>
              <a:latin typeface="+mj-lt"/>
              <a:cs typeface="DIN Next LT Arabic Light" panose="020B0303020203050203" pitchFamily="34" charset="-78"/>
            </a:endParaRPr>
          </a:p>
        </p:txBody>
      </p:sp>
      <p:sp>
        <p:nvSpPr>
          <p:cNvPr id="10" name="Rectangle 9"/>
          <p:cNvSpPr/>
          <p:nvPr/>
        </p:nvSpPr>
        <p:spPr>
          <a:xfrm rot="16200000">
            <a:off x="-1841141" y="1841139"/>
            <a:ext cx="4232367"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7" name="عنصر نائب للصورة 6"/>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74" r="374"/>
          <a:stretch>
            <a:fillRect/>
          </a:stretch>
        </p:blipFill>
        <p:spPr>
          <a:xfrm>
            <a:off x="3843464" y="466301"/>
            <a:ext cx="7814418" cy="4506786"/>
          </a:xfrm>
        </p:spPr>
      </p:pic>
      <p:sp>
        <p:nvSpPr>
          <p:cNvPr id="9" name="TextBox 8"/>
          <p:cNvSpPr txBox="1"/>
          <p:nvPr/>
        </p:nvSpPr>
        <p:spPr>
          <a:xfrm>
            <a:off x="568696" y="1357230"/>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2147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277587" y="615316"/>
            <a:ext cx="2294164" cy="584775"/>
          </a:xfrm>
          <a:prstGeom prst="rect">
            <a:avLst/>
          </a:prstGeom>
          <a:noFill/>
        </p:spPr>
        <p:txBody>
          <a:bodyPr wrap="square" rtlCol="0" anchor="ctr">
            <a:spAutoFit/>
          </a:bodyPr>
          <a:lstStyle/>
          <a:p>
            <a:pPr algn="ctr" rtl="1"/>
            <a:r>
              <a:rPr lang="en-US" sz="3200" b="1" dirty="0" smtClean="0">
                <a:solidFill>
                  <a:srgbClr val="FF0000"/>
                </a:solidFill>
                <a:latin typeface="+mj-lt"/>
                <a:cs typeface="DIN Next LT Arabic Light" panose="020B0303020203050203" pitchFamily="34" charset="-78"/>
              </a:rPr>
              <a:t>ITEM_GRP</a:t>
            </a:r>
            <a:endParaRPr lang="en-ID" sz="5400" b="1" dirty="0">
              <a:solidFill>
                <a:srgbClr val="FF0000"/>
              </a:solidFill>
              <a:latin typeface="+mj-lt"/>
              <a:cs typeface="DIN Next LT Arabic Light" panose="020B0303020203050203" pitchFamily="34" charset="-78"/>
            </a:endParaRPr>
          </a:p>
        </p:txBody>
      </p:sp>
      <p:sp>
        <p:nvSpPr>
          <p:cNvPr id="12" name="Rectangle 11"/>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1021" y="132836"/>
            <a:ext cx="8464731" cy="6729779"/>
          </a:xfrm>
          <a:prstGeom prst="rect">
            <a:avLst/>
          </a:prstGeom>
        </p:spPr>
      </p:pic>
      <p:pic>
        <p:nvPicPr>
          <p:cNvPr id="11" name="Picture 77"/>
          <p:cNvPicPr>
            <a:picLocks noGrp="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720" b="143"/>
          <a:stretch/>
        </p:blipFill>
        <p:spPr>
          <a:xfrm>
            <a:off x="3918072" y="474483"/>
            <a:ext cx="7768046" cy="4473700"/>
          </a:xfrm>
          <a:prstGeom prst="rect">
            <a:avLst/>
          </a:prstGeom>
        </p:spPr>
      </p:pic>
      <p:sp>
        <p:nvSpPr>
          <p:cNvPr id="9" name="TextBox 8"/>
          <p:cNvSpPr txBox="1"/>
          <p:nvPr/>
        </p:nvSpPr>
        <p:spPr>
          <a:xfrm>
            <a:off x="263730" y="1411341"/>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3456947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1021" y="132836"/>
            <a:ext cx="8464731" cy="6711307"/>
          </a:xfrm>
          <a:prstGeom prst="rect">
            <a:avLst/>
          </a:prstGeom>
        </p:spPr>
      </p:pic>
      <p:pic>
        <p:nvPicPr>
          <p:cNvPr id="7" name="عنصر نائب للصورة 6"/>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692" r="667" b="-115"/>
          <a:stretch/>
        </p:blipFill>
        <p:spPr>
          <a:xfrm>
            <a:off x="3909782" y="474482"/>
            <a:ext cx="7785044" cy="4521593"/>
          </a:xfrm>
        </p:spPr>
      </p:pic>
      <p:sp>
        <p:nvSpPr>
          <p:cNvPr id="4" name="TextBox 3"/>
          <p:cNvSpPr txBox="1"/>
          <p:nvPr/>
        </p:nvSpPr>
        <p:spPr>
          <a:xfrm>
            <a:off x="854519" y="586785"/>
            <a:ext cx="1464137" cy="739754"/>
          </a:xfrm>
          <a:prstGeom prst="rect">
            <a:avLst/>
          </a:prstGeom>
          <a:noFill/>
        </p:spPr>
        <p:txBody>
          <a:bodyPr wrap="square" rtlCol="0">
            <a:spAutoFit/>
          </a:bodyPr>
          <a:lstStyle/>
          <a:p>
            <a:pPr algn="ctr" rtl="1">
              <a:lnSpc>
                <a:spcPct val="150000"/>
              </a:lnSpc>
            </a:pPr>
            <a:r>
              <a:rPr lang="en-US" sz="3200" b="1" dirty="0" smtClean="0">
                <a:solidFill>
                  <a:srgbClr val="FF0000"/>
                </a:solidFill>
                <a:latin typeface="+mj-lt"/>
                <a:cs typeface="DIN Next LT Arabic Light" panose="020B0303020203050203" pitchFamily="34" charset="-78"/>
              </a:rPr>
              <a:t>ITEM</a:t>
            </a:r>
            <a:r>
              <a:rPr lang="en-US" sz="3200" b="1" dirty="0">
                <a:solidFill>
                  <a:srgbClr val="FF0000"/>
                </a:solidFill>
                <a:latin typeface="+mj-lt"/>
                <a:cs typeface="DIN Next LT Arabic Light" panose="020B0303020203050203" pitchFamily="34" charset="-78"/>
              </a:rPr>
              <a:t>S</a:t>
            </a:r>
            <a:endParaRPr lang="en-ID" sz="3200" b="1" dirty="0">
              <a:solidFill>
                <a:srgbClr val="FF0000"/>
              </a:solidFill>
              <a:latin typeface="+mj-lt"/>
              <a:cs typeface="DIN Next LT Arabic Light" panose="020B0303020203050203" pitchFamily="34" charset="-78"/>
            </a:endParaRPr>
          </a:p>
        </p:txBody>
      </p:sp>
      <p:sp>
        <p:nvSpPr>
          <p:cNvPr id="10" name="Rectangle 9"/>
          <p:cNvSpPr/>
          <p:nvPr/>
        </p:nvSpPr>
        <p:spPr>
          <a:xfrm rot="16200000">
            <a:off x="-1897746" y="1897744"/>
            <a:ext cx="4345578"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9" name="TextBox 8"/>
          <p:cNvSpPr txBox="1"/>
          <p:nvPr/>
        </p:nvSpPr>
        <p:spPr>
          <a:xfrm>
            <a:off x="554009" y="1550619"/>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52442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163292" y="623480"/>
            <a:ext cx="2993565" cy="584775"/>
          </a:xfrm>
          <a:prstGeom prst="rect">
            <a:avLst/>
          </a:prstGeom>
          <a:noFill/>
        </p:spPr>
        <p:txBody>
          <a:bodyPr wrap="square" rtlCol="0" anchor="ctr">
            <a:spAutoFit/>
          </a:bodyPr>
          <a:lstStyle/>
          <a:p>
            <a:pPr algn="ctr" rtl="1"/>
            <a:r>
              <a:rPr lang="en-US" sz="3200" b="1" dirty="0" smtClean="0">
                <a:latin typeface="+mj-lt"/>
                <a:cs typeface="DIN Next LT Arabic Light" panose="020B0303020203050203" pitchFamily="34" charset="-78"/>
              </a:rPr>
              <a:t>STORES_GRP</a:t>
            </a:r>
            <a:endParaRPr lang="en-ID" sz="5400" b="1" dirty="0">
              <a:latin typeface="+mj-lt"/>
              <a:cs typeface="DIN Next LT Arabic Light" panose="020B0303020203050203" pitchFamily="34" charset="-78"/>
            </a:endParaRPr>
          </a:p>
        </p:txBody>
      </p:sp>
      <p:sp>
        <p:nvSpPr>
          <p:cNvPr id="12" name="Rectangle 11"/>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7269" y="58948"/>
            <a:ext cx="8464731" cy="6799051"/>
          </a:xfrm>
          <a:prstGeom prst="rect">
            <a:avLst/>
          </a:prstGeom>
        </p:spPr>
      </p:pic>
      <p:pic>
        <p:nvPicPr>
          <p:cNvPr id="6" name="عنصر نائب للصورة 5"/>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92" t="331" r="558" b="-368"/>
          <a:stretch/>
        </p:blipFill>
        <p:spPr>
          <a:xfrm>
            <a:off x="4037067" y="330926"/>
            <a:ext cx="7806591" cy="4641668"/>
          </a:xfrm>
        </p:spPr>
      </p:pic>
      <p:sp>
        <p:nvSpPr>
          <p:cNvPr id="9" name="TextBox 8"/>
          <p:cNvSpPr txBox="1"/>
          <p:nvPr/>
        </p:nvSpPr>
        <p:spPr>
          <a:xfrm>
            <a:off x="308441" y="1460417"/>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solidFill>
                  <a:srgbClr val="FF0000"/>
                </a:solidFill>
                <a:latin typeface="+mj-lt"/>
                <a:cs typeface="DIN Next LT Arabic Light" panose="020B0303020203050203" pitchFamily="34" charset="-78"/>
              </a:rPr>
              <a:t>U</a:t>
            </a:r>
            <a:r>
              <a:rPr lang="en-US" sz="2400" b="1" dirty="0" smtClean="0">
                <a:solidFill>
                  <a:srgbClr val="FF0000"/>
                </a:solidFill>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solidFill>
                  <a:srgbClr val="FF0000"/>
                </a:solidFill>
                <a:latin typeface="+mj-lt"/>
                <a:cs typeface="DIN Next LT Arabic Light" panose="020B0303020203050203" pitchFamily="34" charset="-78"/>
              </a:rPr>
              <a:t>HOW TO USE</a:t>
            </a:r>
            <a:endParaRPr lang="en-ID" sz="3600" b="1" dirty="0">
              <a:solidFill>
                <a:srgbClr val="FF0000"/>
              </a:solidFill>
              <a:latin typeface="+mj-lt"/>
              <a:cs typeface="DIN Next LT Arabic Light" panose="020B0303020203050203" pitchFamily="34" charset="-78"/>
            </a:endParaRPr>
          </a:p>
        </p:txBody>
      </p:sp>
    </p:spTree>
    <p:extLst>
      <p:ext uri="{BB962C8B-B14F-4D97-AF65-F5344CB8AC3E}">
        <p14:creationId xmlns:p14="http://schemas.microsoft.com/office/powerpoint/2010/main" val="423258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493" y="132836"/>
            <a:ext cx="8464731" cy="6711307"/>
          </a:xfrm>
          <a:prstGeom prst="rect">
            <a:avLst/>
          </a:prstGeom>
        </p:spPr>
      </p:pic>
      <p:pic>
        <p:nvPicPr>
          <p:cNvPr id="11" name="عنصر نائب للصورة 10"/>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007" t="115" r="556" b="-6"/>
          <a:stretch/>
        </p:blipFill>
        <p:spPr>
          <a:xfrm>
            <a:off x="3901422" y="420907"/>
            <a:ext cx="7803167" cy="4557285"/>
          </a:xfrm>
        </p:spPr>
      </p:pic>
      <p:sp>
        <p:nvSpPr>
          <p:cNvPr id="4" name="TextBox 3"/>
          <p:cNvSpPr txBox="1"/>
          <p:nvPr/>
        </p:nvSpPr>
        <p:spPr>
          <a:xfrm>
            <a:off x="722811" y="420907"/>
            <a:ext cx="1862236" cy="739754"/>
          </a:xfrm>
          <a:prstGeom prst="rect">
            <a:avLst/>
          </a:prstGeom>
          <a:noFill/>
        </p:spPr>
        <p:txBody>
          <a:bodyPr wrap="square" rtlCol="0">
            <a:spAutoFit/>
          </a:bodyPr>
          <a:lstStyle/>
          <a:p>
            <a:pPr algn="ctr" rtl="1">
              <a:lnSpc>
                <a:spcPct val="150000"/>
              </a:lnSpc>
            </a:pPr>
            <a:r>
              <a:rPr lang="en-US" sz="3200" b="1" dirty="0">
                <a:solidFill>
                  <a:srgbClr val="FF0000"/>
                </a:solidFill>
                <a:latin typeface="+mj-lt"/>
                <a:cs typeface="DIN Next LT Arabic Light" panose="020B0303020203050203" pitchFamily="34" charset="-78"/>
              </a:rPr>
              <a:t>STORES</a:t>
            </a:r>
            <a:endParaRPr lang="en-ID" sz="2400" b="1" dirty="0">
              <a:solidFill>
                <a:srgbClr val="FF0000"/>
              </a:solidFill>
              <a:latin typeface="+mj-lt"/>
              <a:cs typeface="DIN Next LT Arabic Light" panose="020B0303020203050203" pitchFamily="34" charset="-78"/>
            </a:endParaRPr>
          </a:p>
        </p:txBody>
      </p:sp>
      <p:sp>
        <p:nvSpPr>
          <p:cNvPr id="10" name="Rectangle 9"/>
          <p:cNvSpPr/>
          <p:nvPr/>
        </p:nvSpPr>
        <p:spPr>
          <a:xfrm rot="16200000">
            <a:off x="-1867266" y="1867264"/>
            <a:ext cx="4284618"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7" name="TextBox 6"/>
          <p:cNvSpPr txBox="1"/>
          <p:nvPr/>
        </p:nvSpPr>
        <p:spPr>
          <a:xfrm>
            <a:off x="550086" y="1384741"/>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364523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120445" y="684867"/>
            <a:ext cx="2911218" cy="830997"/>
          </a:xfrm>
          <a:prstGeom prst="rect">
            <a:avLst/>
          </a:prstGeom>
          <a:noFill/>
        </p:spPr>
        <p:txBody>
          <a:bodyPr wrap="square" rtlCol="0" anchor="ctr">
            <a:spAutoFit/>
          </a:bodyPr>
          <a:lstStyle/>
          <a:p>
            <a:pPr algn="ctr" rtl="1"/>
            <a:r>
              <a:rPr lang="en-US" sz="2400" b="1" dirty="0" smtClean="0">
                <a:solidFill>
                  <a:srgbClr val="FF0000"/>
                </a:solidFill>
                <a:latin typeface="+mj-lt"/>
                <a:cs typeface="DIN Next LT Arabic Light" panose="020B0303020203050203" pitchFamily="34" charset="-78"/>
              </a:rPr>
              <a:t>OPEN_BALANCE_</a:t>
            </a:r>
          </a:p>
          <a:p>
            <a:pPr algn="ctr" rtl="1"/>
            <a:r>
              <a:rPr lang="en-US" sz="2400" b="1" dirty="0" smtClean="0">
                <a:solidFill>
                  <a:srgbClr val="FF0000"/>
                </a:solidFill>
                <a:latin typeface="+mj-lt"/>
                <a:cs typeface="DIN Next LT Arabic Light" panose="020B0303020203050203" pitchFamily="34" charset="-78"/>
              </a:rPr>
              <a:t>STOER</a:t>
            </a:r>
            <a:endParaRPr lang="en-ID" sz="4800" b="1" dirty="0">
              <a:solidFill>
                <a:srgbClr val="FF0000"/>
              </a:solidFill>
              <a:latin typeface="+mj-lt"/>
              <a:cs typeface="DIN Next LT Arabic Light" panose="020B0303020203050203" pitchFamily="34" charset="-78"/>
            </a:endParaRPr>
          </a:p>
        </p:txBody>
      </p:sp>
      <p:sp>
        <p:nvSpPr>
          <p:cNvPr id="12" name="Rectangle 11"/>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3313" y="132837"/>
            <a:ext cx="8464731" cy="6725164"/>
          </a:xfrm>
          <a:prstGeom prst="rect">
            <a:avLst/>
          </a:prstGeom>
        </p:spPr>
      </p:pic>
      <p:pic>
        <p:nvPicPr>
          <p:cNvPr id="9" name="عنصر نائب للصورة 8"/>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857" t="589" r="808" b="482"/>
          <a:stretch/>
        </p:blipFill>
        <p:spPr>
          <a:xfrm>
            <a:off x="3872944" y="493802"/>
            <a:ext cx="7785465" cy="4503206"/>
          </a:xfrm>
        </p:spPr>
      </p:pic>
      <p:sp>
        <p:nvSpPr>
          <p:cNvPr id="10" name="TextBox 9"/>
          <p:cNvSpPr txBox="1"/>
          <p:nvPr/>
        </p:nvSpPr>
        <p:spPr>
          <a:xfrm>
            <a:off x="276282" y="1804333"/>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214961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493" y="76275"/>
            <a:ext cx="8464731" cy="6711307"/>
          </a:xfrm>
          <a:prstGeom prst="rect">
            <a:avLst/>
          </a:prstGeom>
        </p:spPr>
      </p:pic>
      <p:pic>
        <p:nvPicPr>
          <p:cNvPr id="13" name="عنصر نائب للصورة 12"/>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50" b="8"/>
          <a:stretch/>
        </p:blipFill>
        <p:spPr>
          <a:xfrm>
            <a:off x="3934247" y="419534"/>
            <a:ext cx="7801951" cy="4488111"/>
          </a:xfrm>
        </p:spPr>
      </p:pic>
      <p:sp>
        <p:nvSpPr>
          <p:cNvPr id="4" name="TextBox 3"/>
          <p:cNvSpPr txBox="1"/>
          <p:nvPr/>
        </p:nvSpPr>
        <p:spPr>
          <a:xfrm>
            <a:off x="722811" y="248699"/>
            <a:ext cx="1809750" cy="739754"/>
          </a:xfrm>
          <a:prstGeom prst="rect">
            <a:avLst/>
          </a:prstGeom>
          <a:noFill/>
        </p:spPr>
        <p:txBody>
          <a:bodyPr wrap="square" rtlCol="0">
            <a:spAutoFit/>
          </a:bodyPr>
          <a:lstStyle/>
          <a:p>
            <a:pPr algn="ctr" rtl="1">
              <a:lnSpc>
                <a:spcPct val="150000"/>
              </a:lnSpc>
            </a:pPr>
            <a:r>
              <a:rPr lang="en-US" sz="3200" b="1" dirty="0" smtClean="0">
                <a:solidFill>
                  <a:srgbClr val="FF0000"/>
                </a:solidFill>
                <a:latin typeface="+mj-lt"/>
                <a:cs typeface="DIN Next LT Arabic Light" panose="020B0303020203050203" pitchFamily="34" charset="-78"/>
              </a:rPr>
              <a:t>Vendors</a:t>
            </a:r>
            <a:endParaRPr lang="en-ID" sz="2400" b="1" dirty="0">
              <a:solidFill>
                <a:srgbClr val="FF0000"/>
              </a:solidFill>
              <a:latin typeface="+mj-lt"/>
              <a:cs typeface="DIN Next LT Arabic Light" panose="020B0303020203050203" pitchFamily="34" charset="-78"/>
            </a:endParaRPr>
          </a:p>
        </p:txBody>
      </p:sp>
      <p:sp>
        <p:nvSpPr>
          <p:cNvPr id="10" name="Rectangle 9"/>
          <p:cNvSpPr/>
          <p:nvPr/>
        </p:nvSpPr>
        <p:spPr>
          <a:xfrm rot="16200000">
            <a:off x="-1875975" y="1875973"/>
            <a:ext cx="430203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7" name="TextBox 6"/>
          <p:cNvSpPr txBox="1"/>
          <p:nvPr/>
        </p:nvSpPr>
        <p:spPr>
          <a:xfrm>
            <a:off x="722811" y="1188667"/>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1542412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135020" y="574328"/>
            <a:ext cx="3258836" cy="584775"/>
          </a:xfrm>
          <a:prstGeom prst="rect">
            <a:avLst/>
          </a:prstGeom>
          <a:noFill/>
        </p:spPr>
        <p:txBody>
          <a:bodyPr wrap="square" rtlCol="0" anchor="ctr">
            <a:spAutoFit/>
          </a:bodyPr>
          <a:lstStyle/>
          <a:p>
            <a:pPr algn="ctr" rtl="1"/>
            <a:r>
              <a:rPr lang="en-US" sz="3200" b="1" dirty="0" smtClean="0">
                <a:solidFill>
                  <a:srgbClr val="FF0000"/>
                </a:solidFill>
                <a:latin typeface="+mj-lt"/>
                <a:cs typeface="DIN Next LT Arabic Light" panose="020B0303020203050203" pitchFamily="34" charset="-78"/>
              </a:rPr>
              <a:t>INV_TRANS_IN</a:t>
            </a:r>
          </a:p>
        </p:txBody>
      </p:sp>
      <p:sp>
        <p:nvSpPr>
          <p:cNvPr id="12" name="Rectangle 11"/>
          <p:cNvSpPr/>
          <p:nvPr/>
        </p:nvSpPr>
        <p:spPr>
          <a:xfrm>
            <a:off x="0" y="6307915"/>
            <a:ext cx="43281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3313" y="132837"/>
            <a:ext cx="8464731" cy="6725164"/>
          </a:xfrm>
          <a:prstGeom prst="rect">
            <a:avLst/>
          </a:prstGeom>
        </p:spPr>
      </p:pic>
      <p:pic>
        <p:nvPicPr>
          <p:cNvPr id="6" name="عنصر نائب للصورة 5"/>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 r="-97"/>
          <a:stretch/>
        </p:blipFill>
        <p:spPr>
          <a:xfrm>
            <a:off x="3872944" y="465365"/>
            <a:ext cx="7793819" cy="4525090"/>
          </a:xfrm>
        </p:spPr>
      </p:pic>
      <p:sp>
        <p:nvSpPr>
          <p:cNvPr id="9" name="TextBox 8"/>
          <p:cNvSpPr txBox="1"/>
          <p:nvPr/>
        </p:nvSpPr>
        <p:spPr>
          <a:xfrm>
            <a:off x="347918" y="1525445"/>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382228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4" name="Isosceles Triangle 5"/>
          <p:cNvSpPr/>
          <p:nvPr/>
        </p:nvSpPr>
        <p:spPr>
          <a:xfrm rot="19800000">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5" name="Isosceles Triangle 5"/>
          <p:cNvSpPr/>
          <p:nvPr/>
        </p:nvSpPr>
        <p:spPr>
          <a:xfrm>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7" name="TextBox 6"/>
          <p:cNvSpPr txBox="1"/>
          <p:nvPr/>
        </p:nvSpPr>
        <p:spPr>
          <a:xfrm>
            <a:off x="3632616" y="2828835"/>
            <a:ext cx="4926768" cy="1200329"/>
          </a:xfrm>
          <a:prstGeom prst="rect">
            <a:avLst/>
          </a:prstGeom>
          <a:noFill/>
        </p:spPr>
        <p:txBody>
          <a:bodyPr wrap="square" rtlCol="0" anchor="ctr">
            <a:spAutoFit/>
          </a:bodyPr>
          <a:lstStyle/>
          <a:p>
            <a:pPr algn="ctr" rtl="1"/>
            <a:r>
              <a:rPr lang="en-ID" sz="7200" b="1" dirty="0" smtClean="0">
                <a:solidFill>
                  <a:schemeClr val="bg1"/>
                </a:solidFill>
                <a:latin typeface="DIN Next LT Arabic Light" panose="020B0303020203050203" pitchFamily="34" charset="-78"/>
                <a:cs typeface="DIN Next LT Arabic Light" panose="020B0303020203050203" pitchFamily="34" charset="-78"/>
              </a:rPr>
              <a:t>Break</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40748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1966" y="1222538"/>
            <a:ext cx="5000315" cy="4801314"/>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sz="3200" b="1" dirty="0" smtClean="0"/>
              <a:t>Introduction</a:t>
            </a:r>
          </a:p>
          <a:p>
            <a:pPr marL="285750" indent="-285750">
              <a:lnSpc>
                <a:spcPct val="150000"/>
              </a:lnSpc>
              <a:buFont typeface="Wingdings" panose="05000000000000000000" pitchFamily="2" charset="2"/>
              <a:buChar char="q"/>
            </a:pPr>
            <a:r>
              <a:rPr lang="en-US" sz="2000" b="1" dirty="0" smtClean="0"/>
              <a:t> </a:t>
            </a:r>
            <a:r>
              <a:rPr lang="en-US" sz="2000" b="1" dirty="0"/>
              <a:t> </a:t>
            </a:r>
            <a:r>
              <a:rPr lang="en-US" sz="2000" b="1" dirty="0" smtClean="0"/>
              <a:t>Introduction</a:t>
            </a:r>
          </a:p>
          <a:p>
            <a:pPr marL="285750" indent="-285750">
              <a:lnSpc>
                <a:spcPct val="150000"/>
              </a:lnSpc>
              <a:buFont typeface="Wingdings" panose="05000000000000000000" pitchFamily="2" charset="2"/>
              <a:buChar char="q"/>
            </a:pPr>
            <a:r>
              <a:rPr lang="en-US" sz="2000" b="1" dirty="0" smtClean="0"/>
              <a:t>  Pervious work</a:t>
            </a:r>
          </a:p>
          <a:p>
            <a:pPr marL="285750" indent="-285750">
              <a:lnSpc>
                <a:spcPct val="150000"/>
              </a:lnSpc>
              <a:buFont typeface="Wingdings" panose="05000000000000000000" pitchFamily="2" charset="2"/>
              <a:buChar char="q"/>
            </a:pPr>
            <a:r>
              <a:rPr lang="en-US" sz="2000" b="1" dirty="0" smtClean="0"/>
              <a:t>  Methodologies </a:t>
            </a:r>
          </a:p>
          <a:p>
            <a:pPr marL="285750" indent="-285750">
              <a:lnSpc>
                <a:spcPct val="150000"/>
              </a:lnSpc>
              <a:buFont typeface="Wingdings" panose="05000000000000000000" pitchFamily="2" charset="2"/>
              <a:buChar char="q"/>
            </a:pPr>
            <a:r>
              <a:rPr lang="en-US" sz="2000" b="1" dirty="0" smtClean="0"/>
              <a:t>  Analyses </a:t>
            </a:r>
          </a:p>
          <a:p>
            <a:pPr marL="285750" indent="-285750">
              <a:lnSpc>
                <a:spcPct val="150000"/>
              </a:lnSpc>
              <a:buFont typeface="Wingdings" panose="05000000000000000000" pitchFamily="2" charset="2"/>
              <a:buChar char="q"/>
            </a:pPr>
            <a:r>
              <a:rPr lang="en-US" sz="2000" b="1" dirty="0" smtClean="0"/>
              <a:t>  Forms </a:t>
            </a:r>
            <a:r>
              <a:rPr lang="en-US" sz="2000" b="1" dirty="0"/>
              <a:t>Design </a:t>
            </a:r>
            <a:endParaRPr lang="en-US" sz="2000" b="1" dirty="0" smtClean="0"/>
          </a:p>
          <a:p>
            <a:pPr marL="285750" indent="-285750">
              <a:lnSpc>
                <a:spcPct val="150000"/>
              </a:lnSpc>
              <a:buFont typeface="Wingdings" panose="05000000000000000000" pitchFamily="2" charset="2"/>
              <a:buChar char="q"/>
            </a:pPr>
            <a:r>
              <a:rPr lang="en-US" sz="2000" b="1" dirty="0" smtClean="0"/>
              <a:t>  Reports</a:t>
            </a:r>
          </a:p>
          <a:p>
            <a:pPr marL="285750" indent="-285750">
              <a:lnSpc>
                <a:spcPct val="150000"/>
              </a:lnSpc>
              <a:buFont typeface="Wingdings" panose="05000000000000000000" pitchFamily="2" charset="2"/>
              <a:buChar char="q"/>
            </a:pPr>
            <a:endParaRPr lang="en-US" b="1" dirty="0" smtClean="0"/>
          </a:p>
          <a:p>
            <a:pPr>
              <a:lnSpc>
                <a:spcPct val="150000"/>
              </a:lnSpc>
            </a:pPr>
            <a:endParaRPr lang="en-US" dirty="0"/>
          </a:p>
          <a:p>
            <a:pPr rtl="1">
              <a:lnSpc>
                <a:spcPct val="150000"/>
              </a:lnSpc>
            </a:pPr>
            <a:endParaRPr lang="ar-EG" sz="1600" dirty="0">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305799" y="6310858"/>
            <a:ext cx="3886201"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548640" bIns="0" rtlCol="0" anchor="ctr"/>
          <a:lstStyle/>
          <a:p>
            <a:pPr algn="just">
              <a:lnSpc>
                <a:spcPct val="300000"/>
              </a:lnSpc>
            </a:pPr>
            <a:r>
              <a:rPr lang="en-GB" sz="1600" b="1" dirty="0">
                <a:solidFill>
                  <a:schemeClr val="tx1"/>
                </a:solidFill>
              </a:rPr>
              <a:t> Inventory Management System (IMS)</a:t>
            </a:r>
          </a:p>
          <a:p>
            <a:pPr algn="ctr"/>
            <a:endParaRPr lang="en-GB" sz="1200" b="1" dirty="0">
              <a:solidFill>
                <a:schemeClr val="tx1"/>
              </a:solidFill>
            </a:endParaRPr>
          </a:p>
          <a:p>
            <a:pPr algn="ctr" rtl="1"/>
            <a:endParaRPr lang="en-ID" dirty="0">
              <a:solidFill>
                <a:schemeClr val="tx1"/>
              </a:solidFill>
              <a:latin typeface="DIN Next LT Arabic Light" panose="020B0303020203050203" pitchFamily="34" charset="-78"/>
              <a:cs typeface="DIN Next LT Arabic Light" panose="020B0303020203050203" pitchFamily="34" charset="-78"/>
            </a:endParaRPr>
          </a:p>
          <a:p>
            <a:pPr algn="ctr" rtl="1"/>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1998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493" y="75414"/>
            <a:ext cx="8464731" cy="6485925"/>
          </a:xfrm>
          <a:prstGeom prst="rect">
            <a:avLst/>
          </a:prstGeom>
        </p:spPr>
      </p:pic>
      <p:sp>
        <p:nvSpPr>
          <p:cNvPr id="4" name="TextBox 3"/>
          <p:cNvSpPr txBox="1"/>
          <p:nvPr/>
        </p:nvSpPr>
        <p:spPr>
          <a:xfrm>
            <a:off x="656822" y="446664"/>
            <a:ext cx="2856682" cy="577850"/>
          </a:xfrm>
          <a:prstGeom prst="rect">
            <a:avLst/>
          </a:prstGeom>
          <a:noFill/>
        </p:spPr>
        <p:txBody>
          <a:bodyPr wrap="square" rtlCol="0">
            <a:spAutoFit/>
          </a:bodyPr>
          <a:lstStyle/>
          <a:p>
            <a:pPr algn="ctr" rtl="1">
              <a:lnSpc>
                <a:spcPct val="150000"/>
              </a:lnSpc>
            </a:pPr>
            <a:r>
              <a:rPr lang="en-US" sz="2400" b="1" dirty="0">
                <a:solidFill>
                  <a:srgbClr val="FF0000"/>
                </a:solidFill>
                <a:cs typeface="DIN Next LT Arabic Light" panose="020B0303020203050203" pitchFamily="34" charset="-78"/>
              </a:rPr>
              <a:t>INV_TRANS_OUT</a:t>
            </a:r>
            <a:endParaRPr lang="en-ID" sz="2400" b="1" dirty="0">
              <a:solidFill>
                <a:srgbClr val="FF0000"/>
              </a:solidFill>
              <a:latin typeface="+mj-lt"/>
              <a:cs typeface="DIN Next LT Arabic Light" panose="020B0303020203050203" pitchFamily="34" charset="-78"/>
            </a:endParaRPr>
          </a:p>
        </p:txBody>
      </p:sp>
      <p:pic>
        <p:nvPicPr>
          <p:cNvPr id="6" name="عنصر نائب للصورة 5"/>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50" t="-669" r="460" b="112"/>
          <a:stretch/>
        </p:blipFill>
        <p:spPr>
          <a:xfrm>
            <a:off x="3579493" y="75414"/>
            <a:ext cx="8464731" cy="4675695"/>
          </a:xfrm>
        </p:spPr>
      </p:pic>
      <p:sp>
        <p:nvSpPr>
          <p:cNvPr id="10" name="Rectangle 9"/>
          <p:cNvSpPr/>
          <p:nvPr/>
        </p:nvSpPr>
        <p:spPr>
          <a:xfrm rot="16200000">
            <a:off x="-1875975" y="1875973"/>
            <a:ext cx="430203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7" name="TextBox 6"/>
          <p:cNvSpPr txBox="1"/>
          <p:nvPr/>
        </p:nvSpPr>
        <p:spPr>
          <a:xfrm>
            <a:off x="695395" y="1167112"/>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66886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6089266" y="-262391"/>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222111" y="820549"/>
            <a:ext cx="2534689" cy="461665"/>
          </a:xfrm>
          <a:prstGeom prst="rect">
            <a:avLst/>
          </a:prstGeom>
          <a:noFill/>
        </p:spPr>
        <p:txBody>
          <a:bodyPr wrap="square" rtlCol="0" anchor="ctr">
            <a:spAutoFit/>
          </a:bodyPr>
          <a:lstStyle/>
          <a:p>
            <a:pPr algn="ctr" rtl="1"/>
            <a:r>
              <a:rPr lang="en-US" sz="2400" b="1" dirty="0" smtClean="0">
                <a:solidFill>
                  <a:srgbClr val="FF0000"/>
                </a:solidFill>
                <a:latin typeface="+mj-lt"/>
                <a:cs typeface="DIN Next LT Arabic Light" panose="020B0303020203050203" pitchFamily="34" charset="-78"/>
              </a:rPr>
              <a:t>INV_TRANSFER</a:t>
            </a:r>
          </a:p>
        </p:txBody>
      </p:sp>
      <p:sp>
        <p:nvSpPr>
          <p:cNvPr id="12" name="Rectangle 11"/>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pic>
        <p:nvPicPr>
          <p:cNvPr id="1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8729" y="104556"/>
            <a:ext cx="8464731" cy="6616755"/>
          </a:xfrm>
          <a:prstGeom prst="rect">
            <a:avLst/>
          </a:prstGeom>
        </p:spPr>
      </p:pic>
      <p:pic>
        <p:nvPicPr>
          <p:cNvPr id="9" name="عنصر نائب للصورة 8"/>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520" b="186"/>
          <a:stretch/>
        </p:blipFill>
        <p:spPr>
          <a:xfrm>
            <a:off x="3959260" y="433632"/>
            <a:ext cx="7786540" cy="4440026"/>
          </a:xfrm>
        </p:spPr>
      </p:pic>
      <p:sp>
        <p:nvSpPr>
          <p:cNvPr id="10" name="TextBox 9"/>
          <p:cNvSpPr txBox="1"/>
          <p:nvPr/>
        </p:nvSpPr>
        <p:spPr>
          <a:xfrm>
            <a:off x="263730" y="1570683"/>
            <a:ext cx="4159432" cy="830997"/>
          </a:xfrm>
          <a:prstGeom prst="rect">
            <a:avLst/>
          </a:prstGeom>
          <a:noFill/>
        </p:spPr>
        <p:txBody>
          <a:bodyPr wrap="square" rtlCol="0" anchor="ctr">
            <a:spAutoFit/>
          </a:bodyPr>
          <a:lstStyle/>
          <a:p>
            <a:pPr marL="571500" indent="-571500">
              <a:buFont typeface="Wingdings" panose="05000000000000000000" pitchFamily="2" charset="2"/>
              <a:buChar char="v"/>
            </a:pPr>
            <a:r>
              <a:rPr lang="en-US" sz="2400" b="1" dirty="0">
                <a:latin typeface="+mj-lt"/>
                <a:cs typeface="DIN Next LT Arabic Light" panose="020B0303020203050203" pitchFamily="34" charset="-78"/>
              </a:rPr>
              <a:t>U</a:t>
            </a:r>
            <a:r>
              <a:rPr lang="en-US" sz="2400" b="1" dirty="0" smtClean="0">
                <a:latin typeface="+mj-lt"/>
                <a:cs typeface="DIN Next LT Arabic Light" panose="020B0303020203050203" pitchFamily="34" charset="-78"/>
              </a:rPr>
              <a:t>SE</a:t>
            </a:r>
          </a:p>
          <a:p>
            <a:pPr marL="571500" indent="-571500">
              <a:buFont typeface="Wingdings" panose="05000000000000000000" pitchFamily="2" charset="2"/>
              <a:buChar char="v"/>
            </a:pPr>
            <a:r>
              <a:rPr lang="en-US" sz="2400" b="1" dirty="0" smtClean="0">
                <a:latin typeface="+mj-lt"/>
                <a:cs typeface="DIN Next LT Arabic Light" panose="020B0303020203050203" pitchFamily="34" charset="-78"/>
              </a:rPr>
              <a:t>HOW TO USE</a:t>
            </a:r>
            <a:endParaRPr lang="en-ID" sz="3600" b="1" dirty="0">
              <a:latin typeface="+mj-lt"/>
              <a:cs typeface="DIN Next LT Arabic Light" panose="020B0303020203050203" pitchFamily="34" charset="-78"/>
            </a:endParaRPr>
          </a:p>
        </p:txBody>
      </p:sp>
    </p:spTree>
    <p:extLst>
      <p:ext uri="{BB962C8B-B14F-4D97-AF65-F5344CB8AC3E}">
        <p14:creationId xmlns:p14="http://schemas.microsoft.com/office/powerpoint/2010/main" val="96372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57" y="731521"/>
            <a:ext cx="5443605" cy="5223150"/>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506" y="439624"/>
            <a:ext cx="4900085" cy="5806943"/>
          </a:xfrm>
          <a:prstGeom prst="rect">
            <a:avLst/>
          </a:prstGeom>
        </p:spPr>
      </p:pic>
      <p:sp>
        <p:nvSpPr>
          <p:cNvPr id="7" name="Rectangle 6"/>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Tree>
    <p:extLst>
      <p:ext uri="{BB962C8B-B14F-4D97-AF65-F5344CB8AC3E}">
        <p14:creationId xmlns:p14="http://schemas.microsoft.com/office/powerpoint/2010/main" val="20146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67" y="419937"/>
            <a:ext cx="5143946" cy="5791702"/>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224" y="419937"/>
            <a:ext cx="5044877" cy="6020322"/>
          </a:xfrm>
          <a:prstGeom prst="rect">
            <a:avLst/>
          </a:prstGeom>
        </p:spPr>
      </p:pic>
      <p:sp>
        <p:nvSpPr>
          <p:cNvPr id="6" name="Rectangle 5"/>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Tree>
    <p:extLst>
      <p:ext uri="{BB962C8B-B14F-4D97-AF65-F5344CB8AC3E}">
        <p14:creationId xmlns:p14="http://schemas.microsoft.com/office/powerpoint/2010/main" val="125636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05" y="617799"/>
            <a:ext cx="4365388" cy="4772297"/>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293" y="617799"/>
            <a:ext cx="4146597" cy="5883150"/>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9234" y="617799"/>
            <a:ext cx="3794987" cy="5883150"/>
          </a:xfrm>
          <a:prstGeom prst="rect">
            <a:avLst/>
          </a:prstGeom>
        </p:spPr>
      </p:pic>
      <p:sp>
        <p:nvSpPr>
          <p:cNvPr id="7" name="Rectangle 6"/>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Tree>
    <p:extLst>
      <p:ext uri="{BB962C8B-B14F-4D97-AF65-F5344CB8AC3E}">
        <p14:creationId xmlns:p14="http://schemas.microsoft.com/office/powerpoint/2010/main" val="382821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6" y="563111"/>
            <a:ext cx="3979817" cy="4583655"/>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486" y="641613"/>
            <a:ext cx="3927565" cy="5963838"/>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51" y="472993"/>
            <a:ext cx="4180114" cy="6049727"/>
          </a:xfrm>
          <a:prstGeom prst="rect">
            <a:avLst/>
          </a:prstGeom>
        </p:spPr>
      </p:pic>
      <p:sp>
        <p:nvSpPr>
          <p:cNvPr id="10" name="Rectangle 9"/>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Tree>
    <p:extLst>
      <p:ext uri="{BB962C8B-B14F-4D97-AF65-F5344CB8AC3E}">
        <p14:creationId xmlns:p14="http://schemas.microsoft.com/office/powerpoint/2010/main" val="264409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69805"/>
            <a:ext cx="3805646" cy="428537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647" y="329026"/>
            <a:ext cx="4511040" cy="6165114"/>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726" y="420474"/>
            <a:ext cx="3936274" cy="6073666"/>
          </a:xfrm>
          <a:prstGeom prst="rect">
            <a:avLst/>
          </a:prstGeom>
        </p:spPr>
      </p:pic>
      <p:sp>
        <p:nvSpPr>
          <p:cNvPr id="7" name="Rectangle 6"/>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Tree>
    <p:extLst>
      <p:ext uri="{BB962C8B-B14F-4D97-AF65-F5344CB8AC3E}">
        <p14:creationId xmlns:p14="http://schemas.microsoft.com/office/powerpoint/2010/main" val="980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
        <p:nvSpPr>
          <p:cNvPr id="8" name="Rectangle 7"/>
          <p:cNvSpPr/>
          <p:nvPr/>
        </p:nvSpPr>
        <p:spPr>
          <a:xfrm>
            <a:off x="1223553" y="1466081"/>
            <a:ext cx="8952411" cy="1015663"/>
          </a:xfrm>
          <a:prstGeom prst="rect">
            <a:avLst/>
          </a:prstGeom>
        </p:spPr>
        <p:txBody>
          <a:bodyPr wrap="square">
            <a:spAutoFit/>
          </a:bodyPr>
          <a:lstStyle/>
          <a:p>
            <a:pPr marL="285750" indent="-285750">
              <a:buFont typeface="Wingdings" panose="05000000000000000000" pitchFamily="2" charset="2"/>
              <a:buChar char="v"/>
            </a:pPr>
            <a:r>
              <a:rPr lang="en-US" sz="20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 </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efficiency of any system designed to suit an organization depends cooperation</a:t>
            </a:r>
            <a:b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during the implementation stage and also flexibility of the system to adopt itself to </a:t>
            </a:r>
            <a:r>
              <a:rPr lang="en-US" sz="20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organization.</a:t>
            </a:r>
          </a:p>
        </p:txBody>
      </p:sp>
      <p:sp>
        <p:nvSpPr>
          <p:cNvPr id="11" name="Rectangle 10"/>
          <p:cNvSpPr/>
          <p:nvPr/>
        </p:nvSpPr>
        <p:spPr>
          <a:xfrm>
            <a:off x="4812884" y="683107"/>
            <a:ext cx="2141933" cy="523220"/>
          </a:xfrm>
          <a:prstGeom prst="rect">
            <a:avLst/>
          </a:prstGeom>
        </p:spPr>
        <p:txBody>
          <a:bodyPr wrap="none">
            <a:spAutoFit/>
          </a:bodyPr>
          <a:lstStyle/>
          <a:p>
            <a:pPr algn="r"/>
            <a:r>
              <a:rPr lang="en-US" sz="2800" b="1" dirty="0">
                <a:solidFill>
                  <a:srgbClr val="FF0000"/>
                </a:solidFill>
              </a:rPr>
              <a:t>Conclusion</a:t>
            </a:r>
            <a:endParaRPr lang="en-US" sz="2800" dirty="0">
              <a:solidFill>
                <a:srgbClr val="FF0000"/>
              </a:solidFill>
            </a:endParaRPr>
          </a:p>
        </p:txBody>
      </p:sp>
      <p:sp>
        <p:nvSpPr>
          <p:cNvPr id="12" name="Rectangle 11"/>
          <p:cNvSpPr/>
          <p:nvPr/>
        </p:nvSpPr>
        <p:spPr>
          <a:xfrm>
            <a:off x="1223553" y="2597347"/>
            <a:ext cx="8952411" cy="1477328"/>
          </a:xfrm>
          <a:prstGeom prst="rect">
            <a:avLst/>
          </a:prstGeom>
        </p:spPr>
        <p:txBody>
          <a:bodyPr wrap="square">
            <a:spAutoFit/>
          </a:bodyPr>
          <a:lstStyle/>
          <a:p>
            <a:pPr marL="285750" indent="-285750">
              <a:buFont typeface="Wingdings" panose="05000000000000000000" pitchFamily="2" charset="2"/>
              <a:buChar char="v"/>
            </a:pPr>
            <a:r>
              <a:rPr lang="en-US" dirty="0" smtClean="0"/>
              <a:t> “</a:t>
            </a:r>
            <a:r>
              <a:rPr lang="en-US" dirty="0"/>
              <a:t>Inventory Management System (IMS)” has been developed to overcome the problems with traditional Inventory management in large scale. Advantages over traditional manual systems are desktop  application access through out all the users from the same system, reducing the manual work, storage the data at a secured centralized locations and quick generation of reports as per our requirements.</a:t>
            </a:r>
          </a:p>
        </p:txBody>
      </p:sp>
      <p:sp>
        <p:nvSpPr>
          <p:cNvPr id="13" name="Rectangle 12"/>
          <p:cNvSpPr/>
          <p:nvPr/>
        </p:nvSpPr>
        <p:spPr>
          <a:xfrm>
            <a:off x="1288867" y="4047613"/>
            <a:ext cx="8743406" cy="1477328"/>
          </a:xfrm>
          <a:prstGeom prst="rect">
            <a:avLst/>
          </a:prstGeom>
        </p:spPr>
        <p:txBody>
          <a:bodyPr wrap="square">
            <a:spAutoFit/>
          </a:bodyPr>
          <a:lstStyle/>
          <a:p>
            <a:endParaRPr lang="en-US" dirty="0"/>
          </a:p>
          <a:p>
            <a:pPr marL="285750" indent="-285750">
              <a:buFont typeface="Wingdings" panose="05000000000000000000" pitchFamily="2" charset="2"/>
              <a:buChar char="v"/>
            </a:pPr>
            <a:r>
              <a:rPr lang="en-US" dirty="0"/>
              <a:t>In the future will be inshallah to development this system to website, Desktop and Mobile Application by using Oracle Apex Frameworks and development to become ERP System.</a:t>
            </a:r>
          </a:p>
          <a:p>
            <a:pPr marL="285750" indent="-285750">
              <a:buSzPts val="2000"/>
              <a:buFont typeface="Wingdings" panose="05000000000000000000" pitchFamily="2" charset="2"/>
              <a:buChar char="v"/>
            </a:pPr>
            <a:endParaRPr lang="en-US" dirty="0"/>
          </a:p>
        </p:txBody>
      </p:sp>
    </p:spTree>
    <p:extLst>
      <p:ext uri="{BB962C8B-B14F-4D97-AF65-F5344CB8AC3E}">
        <p14:creationId xmlns:p14="http://schemas.microsoft.com/office/powerpoint/2010/main" val="35555404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 name="TextBox 1"/>
          <p:cNvSpPr txBox="1"/>
          <p:nvPr/>
        </p:nvSpPr>
        <p:spPr>
          <a:xfrm>
            <a:off x="2647696" y="3691098"/>
            <a:ext cx="6896608" cy="1015663"/>
          </a:xfrm>
          <a:prstGeom prst="rect">
            <a:avLst/>
          </a:prstGeom>
          <a:noFill/>
        </p:spPr>
        <p:txBody>
          <a:bodyPr wrap="square" rtlCol="0">
            <a:spAutoFit/>
          </a:bodyPr>
          <a:lstStyle/>
          <a:p>
            <a:pPr algn="ctr" rtl="1"/>
            <a:r>
              <a:rPr lang="en-US" sz="6000" b="1" spc="300" dirty="0" smtClean="0">
                <a:latin typeface="DIN Next LT Arabic Light" panose="020B0303020203050203" pitchFamily="34" charset="-78"/>
                <a:cs typeface="DIN Next LT Arabic Light" panose="020B0303020203050203" pitchFamily="34" charset="-78"/>
              </a:rPr>
              <a:t>Thanks</a:t>
            </a:r>
            <a:endParaRPr lang="en-ID" sz="6000" b="1" spc="300" dirty="0">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5" name="Isosceles Triangle 5"/>
          <p:cNvSpPr/>
          <p:nvPr/>
        </p:nvSpPr>
        <p:spPr>
          <a:xfrm rot="19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6" name="Isosceles Triangle 5"/>
          <p:cNvSpPr/>
          <p:nvPr/>
        </p:nvSpPr>
        <p:spPr>
          <a:xfrm>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9" name="Rectangle 8"/>
          <p:cNvSpPr/>
          <p:nvPr/>
        </p:nvSpPr>
        <p:spPr>
          <a:xfrm>
            <a:off x="0" y="6307915"/>
            <a:ext cx="4249560"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Inventory Management System (IMS)</a:t>
            </a:r>
          </a:p>
        </p:txBody>
      </p:sp>
    </p:spTree>
    <p:extLst>
      <p:ext uri="{BB962C8B-B14F-4D97-AF65-F5344CB8AC3E}">
        <p14:creationId xmlns:p14="http://schemas.microsoft.com/office/powerpoint/2010/main" val="243386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833" y="558942"/>
            <a:ext cx="5290336" cy="923330"/>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عن صاحب المشروع</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5" name="Rectangle 4"/>
          <p:cNvSpPr/>
          <p:nvPr/>
        </p:nvSpPr>
        <p:spPr>
          <a:xfrm>
            <a:off x="137634" y="3300269"/>
            <a:ext cx="5000315" cy="2723823"/>
          </a:xfrm>
          <a:prstGeom prst="rect">
            <a:avLst/>
          </a:prstGeom>
        </p:spPr>
        <p:txBody>
          <a:bodyPr wrap="square">
            <a:spAutoFit/>
          </a:bodyPr>
          <a:lstStyle/>
          <a:p>
            <a:pPr rtl="1">
              <a:lnSpc>
                <a:spcPct val="150000"/>
              </a:lnSpc>
            </a:pPr>
            <a:r>
              <a:rPr lang="en-US" sz="2400" b="1" dirty="0">
                <a:solidFill>
                  <a:srgbClr val="FF0000"/>
                </a:solidFill>
              </a:rPr>
              <a:t>Existing </a:t>
            </a:r>
            <a:r>
              <a:rPr lang="en-US" sz="2400" b="1" dirty="0" smtClean="0">
                <a:solidFill>
                  <a:srgbClr val="FF0000"/>
                </a:solidFill>
              </a:rPr>
              <a:t>System: </a:t>
            </a:r>
          </a:p>
          <a:p>
            <a:pPr rtl="1">
              <a:lnSpc>
                <a:spcPct val="150000"/>
              </a:lnSpc>
            </a:pPr>
            <a:r>
              <a:rPr lang="en-US" b="1" dirty="0" smtClean="0"/>
              <a:t>Current system is a manual one in which users are maintaining ledgers, books.. Etc. to store the information, It is very difficult to maintain historical data,</a:t>
            </a:r>
            <a:r>
              <a:rPr lang="en-US" dirty="0"/>
              <a:t> </a:t>
            </a:r>
            <a:r>
              <a:rPr lang="en-US" b="1" dirty="0"/>
              <a:t>More manual hours need to generate required </a:t>
            </a:r>
            <a:r>
              <a:rPr lang="en-US" b="1" dirty="0" smtClean="0"/>
              <a:t>reports…etc. </a:t>
            </a:r>
            <a:endParaRPr lang="en-ID" sz="1600" b="1" dirty="0">
              <a:latin typeface="DIN Next LT Arabic Light" panose="020B0303020203050203" pitchFamily="34" charset="-78"/>
              <a:cs typeface="DIN Next LT Arabic Light" panose="020B0303020203050203" pitchFamily="34" charset="-78"/>
            </a:endParaRPr>
          </a:p>
        </p:txBody>
      </p:sp>
      <p:sp>
        <p:nvSpPr>
          <p:cNvPr id="21" name="Rectangle 20"/>
          <p:cNvSpPr/>
          <p:nvPr/>
        </p:nvSpPr>
        <p:spPr>
          <a:xfrm>
            <a:off x="-3387" y="6310858"/>
            <a:ext cx="4255347"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GB" b="1" dirty="0">
                <a:solidFill>
                  <a:schemeClr val="tx1"/>
                </a:solidFill>
              </a:rPr>
              <a:t> Inventory Management System (IMS)</a:t>
            </a:r>
          </a:p>
          <a:p>
            <a:pPr algn="ctr" rtl="1"/>
            <a:endParaRPr lang="en-ID" dirty="0">
              <a:latin typeface="DIN Next LT Arabic Light" panose="020B0303020203050203" pitchFamily="34" charset="-78"/>
              <a:cs typeface="DIN Next LT Arabic Light" panose="020B0303020203050203" pitchFamily="34" charset="-78"/>
            </a:endParaRPr>
          </a:p>
        </p:txBody>
      </p:sp>
      <p:sp>
        <p:nvSpPr>
          <p:cNvPr id="15" name="عنصر نائب للصورة 14">
            <a:extLst>
              <a:ext uri="{FF2B5EF4-FFF2-40B4-BE49-F238E27FC236}">
                <a16:creationId xmlns:a16="http://schemas.microsoft.com/office/drawing/2014/main" id="{8A7E3527-A21A-4608-9809-5F225864CC34}"/>
              </a:ext>
            </a:extLst>
          </p:cNvPr>
          <p:cNvSpPr>
            <a:spLocks noGrp="1"/>
          </p:cNvSpPr>
          <p:nvPr>
            <p:ph type="pic" sz="quarter" idx="11"/>
          </p:nvPr>
        </p:nvSpPr>
        <p:spPr/>
      </p:sp>
      <p:sp>
        <p:nvSpPr>
          <p:cNvPr id="13" name="TextBox 12"/>
          <p:cNvSpPr txBox="1"/>
          <p:nvPr/>
        </p:nvSpPr>
        <p:spPr>
          <a:xfrm>
            <a:off x="7670825" y="5260714"/>
            <a:ext cx="2322283" cy="461665"/>
          </a:xfrm>
          <a:prstGeom prst="rect">
            <a:avLst/>
          </a:prstGeom>
          <a:noFill/>
        </p:spPr>
        <p:txBody>
          <a:bodyPr wrap="square" rtlCol="0">
            <a:spAutoFit/>
          </a:bodyPr>
          <a:lstStyle/>
          <a:p>
            <a:pPr algn="ctr" rtl="1"/>
            <a:r>
              <a:rPr lang="en-ID" sz="2400" b="1" dirty="0" smtClean="0">
                <a:latin typeface="DIN Next LT Arabic Light" panose="020B0303020203050203" pitchFamily="34" charset="-78"/>
                <a:cs typeface="DIN Next LT Arabic Light" panose="020B0303020203050203" pitchFamily="34" charset="-78"/>
              </a:rPr>
              <a:t>Difficult</a:t>
            </a:r>
            <a:endParaRPr lang="en-ID" sz="2400" b="1" dirty="0">
              <a:latin typeface="DIN Next LT Arabic Light" panose="020B0303020203050203" pitchFamily="34" charset="-78"/>
              <a:cs typeface="DIN Next LT Arabic Light" panose="020B0303020203050203" pitchFamily="34" charset="-78"/>
            </a:endParaRPr>
          </a:p>
        </p:txBody>
      </p:sp>
      <p:sp>
        <p:nvSpPr>
          <p:cNvPr id="14" name="TextBox 13"/>
          <p:cNvSpPr txBox="1"/>
          <p:nvPr/>
        </p:nvSpPr>
        <p:spPr>
          <a:xfrm>
            <a:off x="9730724" y="5260714"/>
            <a:ext cx="2322283" cy="461665"/>
          </a:xfrm>
          <a:prstGeom prst="rect">
            <a:avLst/>
          </a:prstGeom>
          <a:noFill/>
        </p:spPr>
        <p:txBody>
          <a:bodyPr wrap="square" rtlCol="0">
            <a:spAutoFit/>
          </a:bodyPr>
          <a:lstStyle/>
          <a:p>
            <a:pPr algn="ctr" rtl="1"/>
            <a:r>
              <a:rPr lang="en-US" sz="2400" b="1" dirty="0" smtClean="0">
                <a:latin typeface="DIN Next LT Arabic Light" panose="020B0303020203050203" pitchFamily="34" charset="-78"/>
                <a:cs typeface="DIN Next LT Arabic Light" panose="020B0303020203050203" pitchFamily="34" charset="-78"/>
              </a:rPr>
              <a:t>Bad security</a:t>
            </a:r>
            <a:endParaRPr lang="en-ID" sz="2400" b="1" dirty="0">
              <a:latin typeface="DIN Next LT Arabic Light" panose="020B0303020203050203" pitchFamily="34" charset="-78"/>
              <a:cs typeface="DIN Next LT Arabic Light" panose="020B0303020203050203" pitchFamily="34" charset="-78"/>
            </a:endParaRPr>
          </a:p>
        </p:txBody>
      </p:sp>
      <p:sp>
        <p:nvSpPr>
          <p:cNvPr id="16" name="Freeform 58"/>
          <p:cNvSpPr>
            <a:spLocks noEditPoints="1"/>
          </p:cNvSpPr>
          <p:nvPr/>
        </p:nvSpPr>
        <p:spPr bwMode="auto">
          <a:xfrm>
            <a:off x="8386019" y="4258566"/>
            <a:ext cx="891894" cy="890919"/>
          </a:xfrm>
          <a:custGeom>
            <a:avLst/>
            <a:gdLst>
              <a:gd name="T0" fmla="*/ 334 w 387"/>
              <a:gd name="T1" fmla="*/ 0 h 386"/>
              <a:gd name="T2" fmla="*/ 54 w 387"/>
              <a:gd name="T3" fmla="*/ 0 h 386"/>
              <a:gd name="T4" fmla="*/ 0 w 387"/>
              <a:gd name="T5" fmla="*/ 53 h 386"/>
              <a:gd name="T6" fmla="*/ 0 w 387"/>
              <a:gd name="T7" fmla="*/ 333 h 386"/>
              <a:gd name="T8" fmla="*/ 54 w 387"/>
              <a:gd name="T9" fmla="*/ 386 h 386"/>
              <a:gd name="T10" fmla="*/ 334 w 387"/>
              <a:gd name="T11" fmla="*/ 386 h 386"/>
              <a:gd name="T12" fmla="*/ 387 w 387"/>
              <a:gd name="T13" fmla="*/ 333 h 386"/>
              <a:gd name="T14" fmla="*/ 387 w 387"/>
              <a:gd name="T15" fmla="*/ 53 h 386"/>
              <a:gd name="T16" fmla="*/ 334 w 387"/>
              <a:gd name="T17" fmla="*/ 0 h 386"/>
              <a:gd name="T18" fmla="*/ 256 w 387"/>
              <a:gd name="T19" fmla="*/ 119 h 386"/>
              <a:gd name="T20" fmla="*/ 202 w 387"/>
              <a:gd name="T21" fmla="*/ 193 h 386"/>
              <a:gd name="T22" fmla="*/ 256 w 387"/>
              <a:gd name="T23" fmla="*/ 267 h 386"/>
              <a:gd name="T24" fmla="*/ 262 w 387"/>
              <a:gd name="T25" fmla="*/ 267 h 386"/>
              <a:gd name="T26" fmla="*/ 262 w 387"/>
              <a:gd name="T27" fmla="*/ 243 h 386"/>
              <a:gd name="T28" fmla="*/ 325 w 387"/>
              <a:gd name="T29" fmla="*/ 279 h 386"/>
              <a:gd name="T30" fmla="*/ 262 w 387"/>
              <a:gd name="T31" fmla="*/ 316 h 386"/>
              <a:gd name="T32" fmla="*/ 262 w 387"/>
              <a:gd name="T33" fmla="*/ 291 h 386"/>
              <a:gd name="T34" fmla="*/ 243 w 387"/>
              <a:gd name="T35" fmla="*/ 291 h 386"/>
              <a:gd name="T36" fmla="*/ 187 w 387"/>
              <a:gd name="T37" fmla="*/ 214 h 386"/>
              <a:gd name="T38" fmla="*/ 132 w 387"/>
              <a:gd name="T39" fmla="*/ 291 h 386"/>
              <a:gd name="T40" fmla="*/ 62 w 387"/>
              <a:gd name="T41" fmla="*/ 291 h 386"/>
              <a:gd name="T42" fmla="*/ 62 w 387"/>
              <a:gd name="T43" fmla="*/ 267 h 386"/>
              <a:gd name="T44" fmla="*/ 119 w 387"/>
              <a:gd name="T45" fmla="*/ 267 h 386"/>
              <a:gd name="T46" fmla="*/ 172 w 387"/>
              <a:gd name="T47" fmla="*/ 193 h 386"/>
              <a:gd name="T48" fmla="*/ 119 w 387"/>
              <a:gd name="T49" fmla="*/ 119 h 386"/>
              <a:gd name="T50" fmla="*/ 62 w 387"/>
              <a:gd name="T51" fmla="*/ 119 h 386"/>
              <a:gd name="T52" fmla="*/ 62 w 387"/>
              <a:gd name="T53" fmla="*/ 95 h 386"/>
              <a:gd name="T54" fmla="*/ 132 w 387"/>
              <a:gd name="T55" fmla="*/ 95 h 386"/>
              <a:gd name="T56" fmla="*/ 187 w 387"/>
              <a:gd name="T57" fmla="*/ 172 h 386"/>
              <a:gd name="T58" fmla="*/ 243 w 387"/>
              <a:gd name="T59" fmla="*/ 95 h 386"/>
              <a:gd name="T60" fmla="*/ 262 w 387"/>
              <a:gd name="T61" fmla="*/ 95 h 386"/>
              <a:gd name="T62" fmla="*/ 262 w 387"/>
              <a:gd name="T63" fmla="*/ 70 h 386"/>
              <a:gd name="T64" fmla="*/ 325 w 387"/>
              <a:gd name="T65" fmla="*/ 107 h 386"/>
              <a:gd name="T66" fmla="*/ 262 w 387"/>
              <a:gd name="T67" fmla="*/ 143 h 386"/>
              <a:gd name="T68" fmla="*/ 262 w 387"/>
              <a:gd name="T69" fmla="*/ 119 h 386"/>
              <a:gd name="T70" fmla="*/ 256 w 387"/>
              <a:gd name="T71" fmla="*/ 1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6">
                <a:moveTo>
                  <a:pt x="334" y="0"/>
                </a:moveTo>
                <a:cubicBezTo>
                  <a:pt x="54" y="0"/>
                  <a:pt x="54" y="0"/>
                  <a:pt x="54" y="0"/>
                </a:cubicBezTo>
                <a:cubicBezTo>
                  <a:pt x="24" y="0"/>
                  <a:pt x="0" y="24"/>
                  <a:pt x="0" y="53"/>
                </a:cubicBezTo>
                <a:cubicBezTo>
                  <a:pt x="0" y="333"/>
                  <a:pt x="0" y="333"/>
                  <a:pt x="0" y="333"/>
                </a:cubicBezTo>
                <a:cubicBezTo>
                  <a:pt x="0" y="362"/>
                  <a:pt x="24" y="386"/>
                  <a:pt x="54" y="386"/>
                </a:cubicBezTo>
                <a:cubicBezTo>
                  <a:pt x="334" y="386"/>
                  <a:pt x="334" y="386"/>
                  <a:pt x="334" y="386"/>
                </a:cubicBezTo>
                <a:cubicBezTo>
                  <a:pt x="363" y="386"/>
                  <a:pt x="387" y="362"/>
                  <a:pt x="387" y="333"/>
                </a:cubicBezTo>
                <a:cubicBezTo>
                  <a:pt x="387" y="53"/>
                  <a:pt x="387" y="53"/>
                  <a:pt x="387" y="53"/>
                </a:cubicBezTo>
                <a:cubicBezTo>
                  <a:pt x="387" y="24"/>
                  <a:pt x="363" y="0"/>
                  <a:pt x="334" y="0"/>
                </a:cubicBezTo>
                <a:close/>
                <a:moveTo>
                  <a:pt x="256" y="119"/>
                </a:moveTo>
                <a:cubicBezTo>
                  <a:pt x="202" y="193"/>
                  <a:pt x="202" y="193"/>
                  <a:pt x="202" y="193"/>
                </a:cubicBezTo>
                <a:cubicBezTo>
                  <a:pt x="256" y="267"/>
                  <a:pt x="256" y="267"/>
                  <a:pt x="256" y="267"/>
                </a:cubicBezTo>
                <a:cubicBezTo>
                  <a:pt x="262" y="267"/>
                  <a:pt x="262" y="267"/>
                  <a:pt x="262" y="267"/>
                </a:cubicBezTo>
                <a:cubicBezTo>
                  <a:pt x="262" y="243"/>
                  <a:pt x="262" y="243"/>
                  <a:pt x="262" y="243"/>
                </a:cubicBezTo>
                <a:cubicBezTo>
                  <a:pt x="325" y="279"/>
                  <a:pt x="325" y="279"/>
                  <a:pt x="325" y="279"/>
                </a:cubicBezTo>
                <a:cubicBezTo>
                  <a:pt x="262" y="316"/>
                  <a:pt x="262" y="316"/>
                  <a:pt x="262" y="316"/>
                </a:cubicBezTo>
                <a:cubicBezTo>
                  <a:pt x="262" y="291"/>
                  <a:pt x="262" y="291"/>
                  <a:pt x="262" y="291"/>
                </a:cubicBezTo>
                <a:cubicBezTo>
                  <a:pt x="243" y="291"/>
                  <a:pt x="243" y="291"/>
                  <a:pt x="243" y="291"/>
                </a:cubicBezTo>
                <a:cubicBezTo>
                  <a:pt x="187" y="214"/>
                  <a:pt x="187" y="214"/>
                  <a:pt x="187" y="214"/>
                </a:cubicBezTo>
                <a:cubicBezTo>
                  <a:pt x="132" y="291"/>
                  <a:pt x="132" y="291"/>
                  <a:pt x="132" y="291"/>
                </a:cubicBezTo>
                <a:cubicBezTo>
                  <a:pt x="62" y="291"/>
                  <a:pt x="62" y="291"/>
                  <a:pt x="62" y="291"/>
                </a:cubicBezTo>
                <a:cubicBezTo>
                  <a:pt x="62" y="267"/>
                  <a:pt x="62" y="267"/>
                  <a:pt x="62" y="267"/>
                </a:cubicBezTo>
                <a:cubicBezTo>
                  <a:pt x="119" y="267"/>
                  <a:pt x="119" y="267"/>
                  <a:pt x="119" y="267"/>
                </a:cubicBezTo>
                <a:cubicBezTo>
                  <a:pt x="172" y="193"/>
                  <a:pt x="172" y="193"/>
                  <a:pt x="172" y="193"/>
                </a:cubicBezTo>
                <a:cubicBezTo>
                  <a:pt x="119" y="119"/>
                  <a:pt x="119" y="119"/>
                  <a:pt x="119" y="119"/>
                </a:cubicBezTo>
                <a:cubicBezTo>
                  <a:pt x="62" y="119"/>
                  <a:pt x="62" y="119"/>
                  <a:pt x="62" y="119"/>
                </a:cubicBezTo>
                <a:cubicBezTo>
                  <a:pt x="62" y="95"/>
                  <a:pt x="62" y="95"/>
                  <a:pt x="62" y="95"/>
                </a:cubicBezTo>
                <a:cubicBezTo>
                  <a:pt x="132" y="95"/>
                  <a:pt x="132" y="95"/>
                  <a:pt x="132" y="95"/>
                </a:cubicBezTo>
                <a:cubicBezTo>
                  <a:pt x="187" y="172"/>
                  <a:pt x="187" y="172"/>
                  <a:pt x="187" y="172"/>
                </a:cubicBezTo>
                <a:cubicBezTo>
                  <a:pt x="243" y="95"/>
                  <a:pt x="243" y="95"/>
                  <a:pt x="243" y="95"/>
                </a:cubicBezTo>
                <a:cubicBezTo>
                  <a:pt x="262" y="95"/>
                  <a:pt x="262" y="95"/>
                  <a:pt x="262" y="95"/>
                </a:cubicBezTo>
                <a:cubicBezTo>
                  <a:pt x="262" y="70"/>
                  <a:pt x="262" y="70"/>
                  <a:pt x="262" y="70"/>
                </a:cubicBezTo>
                <a:cubicBezTo>
                  <a:pt x="325" y="107"/>
                  <a:pt x="325" y="107"/>
                  <a:pt x="325" y="107"/>
                </a:cubicBezTo>
                <a:cubicBezTo>
                  <a:pt x="262" y="143"/>
                  <a:pt x="262" y="143"/>
                  <a:pt x="262" y="143"/>
                </a:cubicBezTo>
                <a:cubicBezTo>
                  <a:pt x="262" y="119"/>
                  <a:pt x="262" y="119"/>
                  <a:pt x="262" y="119"/>
                </a:cubicBezTo>
                <a:lnTo>
                  <a:pt x="256" y="11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7" name="Freeform 59"/>
          <p:cNvSpPr>
            <a:spLocks noEditPoints="1"/>
          </p:cNvSpPr>
          <p:nvPr/>
        </p:nvSpPr>
        <p:spPr bwMode="auto">
          <a:xfrm>
            <a:off x="10264124" y="4258566"/>
            <a:ext cx="889943" cy="890919"/>
          </a:xfrm>
          <a:custGeom>
            <a:avLst/>
            <a:gdLst>
              <a:gd name="T0" fmla="*/ 194 w 386"/>
              <a:gd name="T1" fmla="*/ 206 h 386"/>
              <a:gd name="T2" fmla="*/ 281 w 386"/>
              <a:gd name="T3" fmla="*/ 119 h 386"/>
              <a:gd name="T4" fmla="*/ 234 w 386"/>
              <a:gd name="T5" fmla="*/ 270 h 386"/>
              <a:gd name="T6" fmla="*/ 194 w 386"/>
              <a:gd name="T7" fmla="*/ 206 h 386"/>
              <a:gd name="T8" fmla="*/ 180 w 386"/>
              <a:gd name="T9" fmla="*/ 192 h 386"/>
              <a:gd name="T10" fmla="*/ 266 w 386"/>
              <a:gd name="T11" fmla="*/ 105 h 386"/>
              <a:gd name="T12" fmla="*/ 116 w 386"/>
              <a:gd name="T13" fmla="*/ 151 h 386"/>
              <a:gd name="T14" fmla="*/ 180 w 386"/>
              <a:gd name="T15" fmla="*/ 192 h 386"/>
              <a:gd name="T16" fmla="*/ 386 w 386"/>
              <a:gd name="T17" fmla="*/ 53 h 386"/>
              <a:gd name="T18" fmla="*/ 386 w 386"/>
              <a:gd name="T19" fmla="*/ 333 h 386"/>
              <a:gd name="T20" fmla="*/ 333 w 386"/>
              <a:gd name="T21" fmla="*/ 386 h 386"/>
              <a:gd name="T22" fmla="*/ 53 w 386"/>
              <a:gd name="T23" fmla="*/ 386 h 386"/>
              <a:gd name="T24" fmla="*/ 0 w 386"/>
              <a:gd name="T25" fmla="*/ 333 h 386"/>
              <a:gd name="T26" fmla="*/ 0 w 386"/>
              <a:gd name="T27" fmla="*/ 53 h 386"/>
              <a:gd name="T28" fmla="*/ 53 w 386"/>
              <a:gd name="T29" fmla="*/ 0 h 386"/>
              <a:gd name="T30" fmla="*/ 333 w 386"/>
              <a:gd name="T31" fmla="*/ 0 h 386"/>
              <a:gd name="T32" fmla="*/ 386 w 386"/>
              <a:gd name="T33" fmla="*/ 53 h 386"/>
              <a:gd name="T34" fmla="*/ 317 w 386"/>
              <a:gd name="T35" fmla="*/ 69 h 386"/>
              <a:gd name="T36" fmla="*/ 69 w 386"/>
              <a:gd name="T37" fmla="*/ 145 h 386"/>
              <a:gd name="T38" fmla="*/ 174 w 386"/>
              <a:gd name="T39" fmla="*/ 212 h 386"/>
              <a:gd name="T40" fmla="*/ 241 w 386"/>
              <a:gd name="T41" fmla="*/ 317 h 386"/>
              <a:gd name="T42" fmla="*/ 317 w 386"/>
              <a:gd name="T43" fmla="*/ 6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86">
                <a:moveTo>
                  <a:pt x="194" y="206"/>
                </a:moveTo>
                <a:cubicBezTo>
                  <a:pt x="281" y="119"/>
                  <a:pt x="281" y="119"/>
                  <a:pt x="281" y="119"/>
                </a:cubicBezTo>
                <a:cubicBezTo>
                  <a:pt x="234" y="270"/>
                  <a:pt x="234" y="270"/>
                  <a:pt x="234" y="270"/>
                </a:cubicBezTo>
                <a:lnTo>
                  <a:pt x="194" y="206"/>
                </a:lnTo>
                <a:close/>
                <a:moveTo>
                  <a:pt x="180" y="192"/>
                </a:moveTo>
                <a:cubicBezTo>
                  <a:pt x="266" y="105"/>
                  <a:pt x="266" y="105"/>
                  <a:pt x="266" y="105"/>
                </a:cubicBezTo>
                <a:cubicBezTo>
                  <a:pt x="116" y="151"/>
                  <a:pt x="116" y="151"/>
                  <a:pt x="116" y="151"/>
                </a:cubicBezTo>
                <a:lnTo>
                  <a:pt x="180" y="192"/>
                </a:lnTo>
                <a:close/>
                <a:moveTo>
                  <a:pt x="386" y="53"/>
                </a:moveTo>
                <a:cubicBezTo>
                  <a:pt x="386" y="333"/>
                  <a:pt x="386" y="333"/>
                  <a:pt x="386" y="333"/>
                </a:cubicBezTo>
                <a:cubicBezTo>
                  <a:pt x="386" y="362"/>
                  <a:pt x="362" y="386"/>
                  <a:pt x="333" y="386"/>
                </a:cubicBezTo>
                <a:cubicBezTo>
                  <a:pt x="53" y="386"/>
                  <a:pt x="53" y="386"/>
                  <a:pt x="53" y="386"/>
                </a:cubicBezTo>
                <a:cubicBezTo>
                  <a:pt x="24" y="386"/>
                  <a:pt x="0" y="362"/>
                  <a:pt x="0" y="333"/>
                </a:cubicBezTo>
                <a:cubicBezTo>
                  <a:pt x="0" y="53"/>
                  <a:pt x="0" y="53"/>
                  <a:pt x="0" y="53"/>
                </a:cubicBezTo>
                <a:cubicBezTo>
                  <a:pt x="0" y="24"/>
                  <a:pt x="24" y="0"/>
                  <a:pt x="53" y="0"/>
                </a:cubicBezTo>
                <a:cubicBezTo>
                  <a:pt x="333" y="0"/>
                  <a:pt x="333" y="0"/>
                  <a:pt x="333" y="0"/>
                </a:cubicBezTo>
                <a:cubicBezTo>
                  <a:pt x="362" y="0"/>
                  <a:pt x="386" y="24"/>
                  <a:pt x="386" y="53"/>
                </a:cubicBezTo>
                <a:close/>
                <a:moveTo>
                  <a:pt x="317" y="69"/>
                </a:moveTo>
                <a:cubicBezTo>
                  <a:pt x="69" y="145"/>
                  <a:pt x="69" y="145"/>
                  <a:pt x="69" y="145"/>
                </a:cubicBezTo>
                <a:cubicBezTo>
                  <a:pt x="174" y="212"/>
                  <a:pt x="174" y="212"/>
                  <a:pt x="174" y="212"/>
                </a:cubicBezTo>
                <a:cubicBezTo>
                  <a:pt x="241" y="317"/>
                  <a:pt x="241" y="317"/>
                  <a:pt x="241" y="317"/>
                </a:cubicBezTo>
                <a:lnTo>
                  <a:pt x="317" y="6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253" b="12253"/>
          <a:stretch>
            <a:fillRect/>
          </a:stretch>
        </p:blipFill>
        <p:spPr>
          <a:xfrm>
            <a:off x="0" y="-26169"/>
            <a:ext cx="12192000" cy="3467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714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833" y="558942"/>
            <a:ext cx="5290336" cy="923330"/>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عن صاحب المشروع</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5" name="Rectangle 4"/>
          <p:cNvSpPr/>
          <p:nvPr/>
        </p:nvSpPr>
        <p:spPr>
          <a:xfrm>
            <a:off x="137634" y="3300269"/>
            <a:ext cx="5805966" cy="2031325"/>
          </a:xfrm>
          <a:prstGeom prst="rect">
            <a:avLst/>
          </a:prstGeom>
        </p:spPr>
        <p:txBody>
          <a:bodyPr wrap="square">
            <a:spAutoFit/>
          </a:bodyPr>
          <a:lstStyle/>
          <a:p>
            <a:pPr rtl="1">
              <a:lnSpc>
                <a:spcPct val="150000"/>
              </a:lnSpc>
            </a:pPr>
            <a:r>
              <a:rPr lang="en-US" sz="2400" b="1" dirty="0">
                <a:solidFill>
                  <a:srgbClr val="FF0000"/>
                </a:solidFill>
              </a:rPr>
              <a:t>Proposed </a:t>
            </a:r>
            <a:r>
              <a:rPr lang="en-US" sz="2400" b="1" dirty="0" smtClean="0">
                <a:solidFill>
                  <a:srgbClr val="FF0000"/>
                </a:solidFill>
              </a:rPr>
              <a:t>System:</a:t>
            </a:r>
          </a:p>
          <a:p>
            <a:pPr rtl="1">
              <a:lnSpc>
                <a:spcPct val="150000"/>
              </a:lnSpc>
            </a:pPr>
            <a:r>
              <a:rPr lang="en-US" sz="2400" b="1" dirty="0" smtClean="0"/>
              <a:t> </a:t>
            </a:r>
            <a:r>
              <a:rPr lang="en-US" dirty="0"/>
              <a:t>Proposed system is a software application which avoids more manual hours that need to spend in record keeping and generating reports</a:t>
            </a:r>
            <a:endParaRPr lang="en-ID" sz="1600" b="1" dirty="0">
              <a:latin typeface="DIN Next LT Arabic Light" panose="020B0303020203050203" pitchFamily="34" charset="-78"/>
              <a:cs typeface="DIN Next LT Arabic Light" panose="020B0303020203050203" pitchFamily="34" charset="-78"/>
            </a:endParaRPr>
          </a:p>
        </p:txBody>
      </p:sp>
      <p:sp>
        <p:nvSpPr>
          <p:cNvPr id="21" name="Rectangle 20"/>
          <p:cNvSpPr/>
          <p:nvPr/>
        </p:nvSpPr>
        <p:spPr>
          <a:xfrm>
            <a:off x="-3387" y="6309360"/>
            <a:ext cx="4468707" cy="548640"/>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0" rIns="0" bIns="274320" rtlCol="0" anchor="ctr"/>
          <a:lstStyle/>
          <a:p>
            <a:pPr algn="just">
              <a:lnSpc>
                <a:spcPct val="300000"/>
              </a:lnSpc>
            </a:pPr>
            <a:r>
              <a:rPr lang="en-GB" b="1" dirty="0">
                <a:solidFill>
                  <a:schemeClr val="tx1"/>
                </a:solidFill>
              </a:rPr>
              <a:t> Inventory Management System (IMS)</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937" b="25937"/>
          <a:stretch>
            <a:fillRect/>
          </a:stretch>
        </p:blipFill>
        <p:spPr>
          <a:xfrm>
            <a:off x="0" y="0"/>
            <a:ext cx="12192000" cy="3300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7670825" y="5260714"/>
            <a:ext cx="2322283" cy="461665"/>
          </a:xfrm>
          <a:prstGeom prst="rect">
            <a:avLst/>
          </a:prstGeom>
          <a:noFill/>
        </p:spPr>
        <p:txBody>
          <a:bodyPr wrap="square" rtlCol="0">
            <a:spAutoFit/>
          </a:bodyPr>
          <a:lstStyle/>
          <a:p>
            <a:pPr algn="ctr" rtl="1"/>
            <a:r>
              <a:rPr lang="en-ID" sz="2400" b="1" dirty="0" err="1">
                <a:latin typeface="DIN Next LT Arabic Light" panose="020B0303020203050203" pitchFamily="34" charset="-78"/>
                <a:cs typeface="DIN Next LT Arabic Light" panose="020B0303020203050203" pitchFamily="34" charset="-78"/>
              </a:rPr>
              <a:t>E</a:t>
            </a:r>
            <a:r>
              <a:rPr lang="en-ID" sz="2400" b="1" dirty="0" err="1" smtClean="0">
                <a:latin typeface="DIN Next LT Arabic Light" panose="020B0303020203050203" pitchFamily="34" charset="-78"/>
                <a:cs typeface="DIN Next LT Arabic Light" panose="020B0303020203050203" pitchFamily="34" charset="-78"/>
              </a:rPr>
              <a:t>azy</a:t>
            </a:r>
            <a:endParaRPr lang="en-ID" sz="2400" b="1" dirty="0">
              <a:latin typeface="DIN Next LT Arabic Light" panose="020B0303020203050203" pitchFamily="34" charset="-78"/>
              <a:cs typeface="DIN Next LT Arabic Light" panose="020B0303020203050203" pitchFamily="34" charset="-78"/>
            </a:endParaRPr>
          </a:p>
        </p:txBody>
      </p:sp>
      <p:sp>
        <p:nvSpPr>
          <p:cNvPr id="14" name="TextBox 13"/>
          <p:cNvSpPr txBox="1"/>
          <p:nvPr/>
        </p:nvSpPr>
        <p:spPr>
          <a:xfrm>
            <a:off x="9730724" y="5260714"/>
            <a:ext cx="2322283" cy="461665"/>
          </a:xfrm>
          <a:prstGeom prst="rect">
            <a:avLst/>
          </a:prstGeom>
          <a:noFill/>
        </p:spPr>
        <p:txBody>
          <a:bodyPr wrap="square" rtlCol="0">
            <a:spAutoFit/>
          </a:bodyPr>
          <a:lstStyle/>
          <a:p>
            <a:pPr algn="ctr" rtl="1"/>
            <a:r>
              <a:rPr lang="en-US" sz="2400" b="1" dirty="0" smtClean="0">
                <a:latin typeface="DIN Next LT Arabic Light" panose="020B0303020203050203" pitchFamily="34" charset="-78"/>
                <a:cs typeface="DIN Next LT Arabic Light" panose="020B0303020203050203" pitchFamily="34" charset="-78"/>
              </a:rPr>
              <a:t>High security</a:t>
            </a:r>
            <a:endParaRPr lang="en-ID" sz="2400" b="1" dirty="0">
              <a:latin typeface="DIN Next LT Arabic Light" panose="020B0303020203050203" pitchFamily="34" charset="-78"/>
              <a:cs typeface="DIN Next LT Arabic Light" panose="020B0303020203050203" pitchFamily="34" charset="-78"/>
            </a:endParaRPr>
          </a:p>
        </p:txBody>
      </p:sp>
      <p:sp>
        <p:nvSpPr>
          <p:cNvPr id="16" name="Freeform 58"/>
          <p:cNvSpPr>
            <a:spLocks noEditPoints="1"/>
          </p:cNvSpPr>
          <p:nvPr/>
        </p:nvSpPr>
        <p:spPr bwMode="auto">
          <a:xfrm>
            <a:off x="8386019" y="4258566"/>
            <a:ext cx="891894" cy="890919"/>
          </a:xfrm>
          <a:custGeom>
            <a:avLst/>
            <a:gdLst>
              <a:gd name="T0" fmla="*/ 334 w 387"/>
              <a:gd name="T1" fmla="*/ 0 h 386"/>
              <a:gd name="T2" fmla="*/ 54 w 387"/>
              <a:gd name="T3" fmla="*/ 0 h 386"/>
              <a:gd name="T4" fmla="*/ 0 w 387"/>
              <a:gd name="T5" fmla="*/ 53 h 386"/>
              <a:gd name="T6" fmla="*/ 0 w 387"/>
              <a:gd name="T7" fmla="*/ 333 h 386"/>
              <a:gd name="T8" fmla="*/ 54 w 387"/>
              <a:gd name="T9" fmla="*/ 386 h 386"/>
              <a:gd name="T10" fmla="*/ 334 w 387"/>
              <a:gd name="T11" fmla="*/ 386 h 386"/>
              <a:gd name="T12" fmla="*/ 387 w 387"/>
              <a:gd name="T13" fmla="*/ 333 h 386"/>
              <a:gd name="T14" fmla="*/ 387 w 387"/>
              <a:gd name="T15" fmla="*/ 53 h 386"/>
              <a:gd name="T16" fmla="*/ 334 w 387"/>
              <a:gd name="T17" fmla="*/ 0 h 386"/>
              <a:gd name="T18" fmla="*/ 256 w 387"/>
              <a:gd name="T19" fmla="*/ 119 h 386"/>
              <a:gd name="T20" fmla="*/ 202 w 387"/>
              <a:gd name="T21" fmla="*/ 193 h 386"/>
              <a:gd name="T22" fmla="*/ 256 w 387"/>
              <a:gd name="T23" fmla="*/ 267 h 386"/>
              <a:gd name="T24" fmla="*/ 262 w 387"/>
              <a:gd name="T25" fmla="*/ 267 h 386"/>
              <a:gd name="T26" fmla="*/ 262 w 387"/>
              <a:gd name="T27" fmla="*/ 243 h 386"/>
              <a:gd name="T28" fmla="*/ 325 w 387"/>
              <a:gd name="T29" fmla="*/ 279 h 386"/>
              <a:gd name="T30" fmla="*/ 262 w 387"/>
              <a:gd name="T31" fmla="*/ 316 h 386"/>
              <a:gd name="T32" fmla="*/ 262 w 387"/>
              <a:gd name="T33" fmla="*/ 291 h 386"/>
              <a:gd name="T34" fmla="*/ 243 w 387"/>
              <a:gd name="T35" fmla="*/ 291 h 386"/>
              <a:gd name="T36" fmla="*/ 187 w 387"/>
              <a:gd name="T37" fmla="*/ 214 h 386"/>
              <a:gd name="T38" fmla="*/ 132 w 387"/>
              <a:gd name="T39" fmla="*/ 291 h 386"/>
              <a:gd name="T40" fmla="*/ 62 w 387"/>
              <a:gd name="T41" fmla="*/ 291 h 386"/>
              <a:gd name="T42" fmla="*/ 62 w 387"/>
              <a:gd name="T43" fmla="*/ 267 h 386"/>
              <a:gd name="T44" fmla="*/ 119 w 387"/>
              <a:gd name="T45" fmla="*/ 267 h 386"/>
              <a:gd name="T46" fmla="*/ 172 w 387"/>
              <a:gd name="T47" fmla="*/ 193 h 386"/>
              <a:gd name="T48" fmla="*/ 119 w 387"/>
              <a:gd name="T49" fmla="*/ 119 h 386"/>
              <a:gd name="T50" fmla="*/ 62 w 387"/>
              <a:gd name="T51" fmla="*/ 119 h 386"/>
              <a:gd name="T52" fmla="*/ 62 w 387"/>
              <a:gd name="T53" fmla="*/ 95 h 386"/>
              <a:gd name="T54" fmla="*/ 132 w 387"/>
              <a:gd name="T55" fmla="*/ 95 h 386"/>
              <a:gd name="T56" fmla="*/ 187 w 387"/>
              <a:gd name="T57" fmla="*/ 172 h 386"/>
              <a:gd name="T58" fmla="*/ 243 w 387"/>
              <a:gd name="T59" fmla="*/ 95 h 386"/>
              <a:gd name="T60" fmla="*/ 262 w 387"/>
              <a:gd name="T61" fmla="*/ 95 h 386"/>
              <a:gd name="T62" fmla="*/ 262 w 387"/>
              <a:gd name="T63" fmla="*/ 70 h 386"/>
              <a:gd name="T64" fmla="*/ 325 w 387"/>
              <a:gd name="T65" fmla="*/ 107 h 386"/>
              <a:gd name="T66" fmla="*/ 262 w 387"/>
              <a:gd name="T67" fmla="*/ 143 h 386"/>
              <a:gd name="T68" fmla="*/ 262 w 387"/>
              <a:gd name="T69" fmla="*/ 119 h 386"/>
              <a:gd name="T70" fmla="*/ 256 w 387"/>
              <a:gd name="T71" fmla="*/ 1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6">
                <a:moveTo>
                  <a:pt x="334" y="0"/>
                </a:moveTo>
                <a:cubicBezTo>
                  <a:pt x="54" y="0"/>
                  <a:pt x="54" y="0"/>
                  <a:pt x="54" y="0"/>
                </a:cubicBezTo>
                <a:cubicBezTo>
                  <a:pt x="24" y="0"/>
                  <a:pt x="0" y="24"/>
                  <a:pt x="0" y="53"/>
                </a:cubicBezTo>
                <a:cubicBezTo>
                  <a:pt x="0" y="333"/>
                  <a:pt x="0" y="333"/>
                  <a:pt x="0" y="333"/>
                </a:cubicBezTo>
                <a:cubicBezTo>
                  <a:pt x="0" y="362"/>
                  <a:pt x="24" y="386"/>
                  <a:pt x="54" y="386"/>
                </a:cubicBezTo>
                <a:cubicBezTo>
                  <a:pt x="334" y="386"/>
                  <a:pt x="334" y="386"/>
                  <a:pt x="334" y="386"/>
                </a:cubicBezTo>
                <a:cubicBezTo>
                  <a:pt x="363" y="386"/>
                  <a:pt x="387" y="362"/>
                  <a:pt x="387" y="333"/>
                </a:cubicBezTo>
                <a:cubicBezTo>
                  <a:pt x="387" y="53"/>
                  <a:pt x="387" y="53"/>
                  <a:pt x="387" y="53"/>
                </a:cubicBezTo>
                <a:cubicBezTo>
                  <a:pt x="387" y="24"/>
                  <a:pt x="363" y="0"/>
                  <a:pt x="334" y="0"/>
                </a:cubicBezTo>
                <a:close/>
                <a:moveTo>
                  <a:pt x="256" y="119"/>
                </a:moveTo>
                <a:cubicBezTo>
                  <a:pt x="202" y="193"/>
                  <a:pt x="202" y="193"/>
                  <a:pt x="202" y="193"/>
                </a:cubicBezTo>
                <a:cubicBezTo>
                  <a:pt x="256" y="267"/>
                  <a:pt x="256" y="267"/>
                  <a:pt x="256" y="267"/>
                </a:cubicBezTo>
                <a:cubicBezTo>
                  <a:pt x="262" y="267"/>
                  <a:pt x="262" y="267"/>
                  <a:pt x="262" y="267"/>
                </a:cubicBezTo>
                <a:cubicBezTo>
                  <a:pt x="262" y="243"/>
                  <a:pt x="262" y="243"/>
                  <a:pt x="262" y="243"/>
                </a:cubicBezTo>
                <a:cubicBezTo>
                  <a:pt x="325" y="279"/>
                  <a:pt x="325" y="279"/>
                  <a:pt x="325" y="279"/>
                </a:cubicBezTo>
                <a:cubicBezTo>
                  <a:pt x="262" y="316"/>
                  <a:pt x="262" y="316"/>
                  <a:pt x="262" y="316"/>
                </a:cubicBezTo>
                <a:cubicBezTo>
                  <a:pt x="262" y="291"/>
                  <a:pt x="262" y="291"/>
                  <a:pt x="262" y="291"/>
                </a:cubicBezTo>
                <a:cubicBezTo>
                  <a:pt x="243" y="291"/>
                  <a:pt x="243" y="291"/>
                  <a:pt x="243" y="291"/>
                </a:cubicBezTo>
                <a:cubicBezTo>
                  <a:pt x="187" y="214"/>
                  <a:pt x="187" y="214"/>
                  <a:pt x="187" y="214"/>
                </a:cubicBezTo>
                <a:cubicBezTo>
                  <a:pt x="132" y="291"/>
                  <a:pt x="132" y="291"/>
                  <a:pt x="132" y="291"/>
                </a:cubicBezTo>
                <a:cubicBezTo>
                  <a:pt x="62" y="291"/>
                  <a:pt x="62" y="291"/>
                  <a:pt x="62" y="291"/>
                </a:cubicBezTo>
                <a:cubicBezTo>
                  <a:pt x="62" y="267"/>
                  <a:pt x="62" y="267"/>
                  <a:pt x="62" y="267"/>
                </a:cubicBezTo>
                <a:cubicBezTo>
                  <a:pt x="119" y="267"/>
                  <a:pt x="119" y="267"/>
                  <a:pt x="119" y="267"/>
                </a:cubicBezTo>
                <a:cubicBezTo>
                  <a:pt x="172" y="193"/>
                  <a:pt x="172" y="193"/>
                  <a:pt x="172" y="193"/>
                </a:cubicBezTo>
                <a:cubicBezTo>
                  <a:pt x="119" y="119"/>
                  <a:pt x="119" y="119"/>
                  <a:pt x="119" y="119"/>
                </a:cubicBezTo>
                <a:cubicBezTo>
                  <a:pt x="62" y="119"/>
                  <a:pt x="62" y="119"/>
                  <a:pt x="62" y="119"/>
                </a:cubicBezTo>
                <a:cubicBezTo>
                  <a:pt x="62" y="95"/>
                  <a:pt x="62" y="95"/>
                  <a:pt x="62" y="95"/>
                </a:cubicBezTo>
                <a:cubicBezTo>
                  <a:pt x="132" y="95"/>
                  <a:pt x="132" y="95"/>
                  <a:pt x="132" y="95"/>
                </a:cubicBezTo>
                <a:cubicBezTo>
                  <a:pt x="187" y="172"/>
                  <a:pt x="187" y="172"/>
                  <a:pt x="187" y="172"/>
                </a:cubicBezTo>
                <a:cubicBezTo>
                  <a:pt x="243" y="95"/>
                  <a:pt x="243" y="95"/>
                  <a:pt x="243" y="95"/>
                </a:cubicBezTo>
                <a:cubicBezTo>
                  <a:pt x="262" y="95"/>
                  <a:pt x="262" y="95"/>
                  <a:pt x="262" y="95"/>
                </a:cubicBezTo>
                <a:cubicBezTo>
                  <a:pt x="262" y="70"/>
                  <a:pt x="262" y="70"/>
                  <a:pt x="262" y="70"/>
                </a:cubicBezTo>
                <a:cubicBezTo>
                  <a:pt x="325" y="107"/>
                  <a:pt x="325" y="107"/>
                  <a:pt x="325" y="107"/>
                </a:cubicBezTo>
                <a:cubicBezTo>
                  <a:pt x="262" y="143"/>
                  <a:pt x="262" y="143"/>
                  <a:pt x="262" y="143"/>
                </a:cubicBezTo>
                <a:cubicBezTo>
                  <a:pt x="262" y="119"/>
                  <a:pt x="262" y="119"/>
                  <a:pt x="262" y="119"/>
                </a:cubicBezTo>
                <a:lnTo>
                  <a:pt x="256" y="11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7" name="Freeform 59"/>
          <p:cNvSpPr>
            <a:spLocks noEditPoints="1"/>
          </p:cNvSpPr>
          <p:nvPr/>
        </p:nvSpPr>
        <p:spPr bwMode="auto">
          <a:xfrm>
            <a:off x="10264124" y="4258566"/>
            <a:ext cx="889943" cy="890919"/>
          </a:xfrm>
          <a:custGeom>
            <a:avLst/>
            <a:gdLst>
              <a:gd name="T0" fmla="*/ 194 w 386"/>
              <a:gd name="T1" fmla="*/ 206 h 386"/>
              <a:gd name="T2" fmla="*/ 281 w 386"/>
              <a:gd name="T3" fmla="*/ 119 h 386"/>
              <a:gd name="T4" fmla="*/ 234 w 386"/>
              <a:gd name="T5" fmla="*/ 270 h 386"/>
              <a:gd name="T6" fmla="*/ 194 w 386"/>
              <a:gd name="T7" fmla="*/ 206 h 386"/>
              <a:gd name="T8" fmla="*/ 180 w 386"/>
              <a:gd name="T9" fmla="*/ 192 h 386"/>
              <a:gd name="T10" fmla="*/ 266 w 386"/>
              <a:gd name="T11" fmla="*/ 105 h 386"/>
              <a:gd name="T12" fmla="*/ 116 w 386"/>
              <a:gd name="T13" fmla="*/ 151 h 386"/>
              <a:gd name="T14" fmla="*/ 180 w 386"/>
              <a:gd name="T15" fmla="*/ 192 h 386"/>
              <a:gd name="T16" fmla="*/ 386 w 386"/>
              <a:gd name="T17" fmla="*/ 53 h 386"/>
              <a:gd name="T18" fmla="*/ 386 w 386"/>
              <a:gd name="T19" fmla="*/ 333 h 386"/>
              <a:gd name="T20" fmla="*/ 333 w 386"/>
              <a:gd name="T21" fmla="*/ 386 h 386"/>
              <a:gd name="T22" fmla="*/ 53 w 386"/>
              <a:gd name="T23" fmla="*/ 386 h 386"/>
              <a:gd name="T24" fmla="*/ 0 w 386"/>
              <a:gd name="T25" fmla="*/ 333 h 386"/>
              <a:gd name="T26" fmla="*/ 0 w 386"/>
              <a:gd name="T27" fmla="*/ 53 h 386"/>
              <a:gd name="T28" fmla="*/ 53 w 386"/>
              <a:gd name="T29" fmla="*/ 0 h 386"/>
              <a:gd name="T30" fmla="*/ 333 w 386"/>
              <a:gd name="T31" fmla="*/ 0 h 386"/>
              <a:gd name="T32" fmla="*/ 386 w 386"/>
              <a:gd name="T33" fmla="*/ 53 h 386"/>
              <a:gd name="T34" fmla="*/ 317 w 386"/>
              <a:gd name="T35" fmla="*/ 69 h 386"/>
              <a:gd name="T36" fmla="*/ 69 w 386"/>
              <a:gd name="T37" fmla="*/ 145 h 386"/>
              <a:gd name="T38" fmla="*/ 174 w 386"/>
              <a:gd name="T39" fmla="*/ 212 h 386"/>
              <a:gd name="T40" fmla="*/ 241 w 386"/>
              <a:gd name="T41" fmla="*/ 317 h 386"/>
              <a:gd name="T42" fmla="*/ 317 w 386"/>
              <a:gd name="T43" fmla="*/ 6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86">
                <a:moveTo>
                  <a:pt x="194" y="206"/>
                </a:moveTo>
                <a:cubicBezTo>
                  <a:pt x="281" y="119"/>
                  <a:pt x="281" y="119"/>
                  <a:pt x="281" y="119"/>
                </a:cubicBezTo>
                <a:cubicBezTo>
                  <a:pt x="234" y="270"/>
                  <a:pt x="234" y="270"/>
                  <a:pt x="234" y="270"/>
                </a:cubicBezTo>
                <a:lnTo>
                  <a:pt x="194" y="206"/>
                </a:lnTo>
                <a:close/>
                <a:moveTo>
                  <a:pt x="180" y="192"/>
                </a:moveTo>
                <a:cubicBezTo>
                  <a:pt x="266" y="105"/>
                  <a:pt x="266" y="105"/>
                  <a:pt x="266" y="105"/>
                </a:cubicBezTo>
                <a:cubicBezTo>
                  <a:pt x="116" y="151"/>
                  <a:pt x="116" y="151"/>
                  <a:pt x="116" y="151"/>
                </a:cubicBezTo>
                <a:lnTo>
                  <a:pt x="180" y="192"/>
                </a:lnTo>
                <a:close/>
                <a:moveTo>
                  <a:pt x="386" y="53"/>
                </a:moveTo>
                <a:cubicBezTo>
                  <a:pt x="386" y="333"/>
                  <a:pt x="386" y="333"/>
                  <a:pt x="386" y="333"/>
                </a:cubicBezTo>
                <a:cubicBezTo>
                  <a:pt x="386" y="362"/>
                  <a:pt x="362" y="386"/>
                  <a:pt x="333" y="386"/>
                </a:cubicBezTo>
                <a:cubicBezTo>
                  <a:pt x="53" y="386"/>
                  <a:pt x="53" y="386"/>
                  <a:pt x="53" y="386"/>
                </a:cubicBezTo>
                <a:cubicBezTo>
                  <a:pt x="24" y="386"/>
                  <a:pt x="0" y="362"/>
                  <a:pt x="0" y="333"/>
                </a:cubicBezTo>
                <a:cubicBezTo>
                  <a:pt x="0" y="53"/>
                  <a:pt x="0" y="53"/>
                  <a:pt x="0" y="53"/>
                </a:cubicBezTo>
                <a:cubicBezTo>
                  <a:pt x="0" y="24"/>
                  <a:pt x="24" y="0"/>
                  <a:pt x="53" y="0"/>
                </a:cubicBezTo>
                <a:cubicBezTo>
                  <a:pt x="333" y="0"/>
                  <a:pt x="333" y="0"/>
                  <a:pt x="333" y="0"/>
                </a:cubicBezTo>
                <a:cubicBezTo>
                  <a:pt x="362" y="0"/>
                  <a:pt x="386" y="24"/>
                  <a:pt x="386" y="53"/>
                </a:cubicBezTo>
                <a:close/>
                <a:moveTo>
                  <a:pt x="317" y="69"/>
                </a:moveTo>
                <a:cubicBezTo>
                  <a:pt x="69" y="145"/>
                  <a:pt x="69" y="145"/>
                  <a:pt x="69" y="145"/>
                </a:cubicBezTo>
                <a:cubicBezTo>
                  <a:pt x="174" y="212"/>
                  <a:pt x="174" y="212"/>
                  <a:pt x="174" y="212"/>
                </a:cubicBezTo>
                <a:cubicBezTo>
                  <a:pt x="241" y="317"/>
                  <a:pt x="241" y="317"/>
                  <a:pt x="241" y="317"/>
                </a:cubicBezTo>
                <a:lnTo>
                  <a:pt x="317" y="6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582483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9488" y="1683882"/>
            <a:ext cx="6096001" cy="523220"/>
          </a:xfrm>
          <a:prstGeom prst="rect">
            <a:avLst/>
          </a:prstGeom>
          <a:noFill/>
        </p:spPr>
        <p:txBody>
          <a:bodyPr wrap="square" rtlCol="0" anchor="ctr">
            <a:spAutoFit/>
          </a:bodyPr>
          <a:lstStyle/>
          <a:p>
            <a:pPr rtl="1"/>
            <a:r>
              <a:rPr lang="en-US" sz="2800" b="1" dirty="0" smtClean="0">
                <a:solidFill>
                  <a:srgbClr val="FF0000"/>
                </a:solidFill>
              </a:rPr>
              <a:t>Scope:</a:t>
            </a:r>
            <a:endParaRPr lang="en-ID" sz="7200" b="1" dirty="0">
              <a:solidFill>
                <a:srgbClr val="FF0000"/>
              </a:solidFill>
              <a:latin typeface="DIN Next LT Arabic Light" panose="020B0303020203050203" pitchFamily="34" charset="-78"/>
              <a:cs typeface="DIN Next LT Arabic Light" panose="020B0303020203050203" pitchFamily="34" charset="-78"/>
            </a:endParaRPr>
          </a:p>
        </p:txBody>
      </p:sp>
      <p:sp>
        <p:nvSpPr>
          <p:cNvPr id="4" name="Rectangle 5"/>
          <p:cNvSpPr/>
          <p:nvPr/>
        </p:nvSpPr>
        <p:spPr>
          <a:xfrm rot="5400000">
            <a:off x="-147638" y="1485899"/>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6" name="Rounded Rectangle 5"/>
          <p:cNvSpPr/>
          <p:nvPr/>
        </p:nvSpPr>
        <p:spPr>
          <a:xfrm>
            <a:off x="4912554" y="2130403"/>
            <a:ext cx="1373946"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7" name="Rounded Rectangle 6"/>
          <p:cNvSpPr/>
          <p:nvPr/>
        </p:nvSpPr>
        <p:spPr>
          <a:xfrm>
            <a:off x="4912554" y="3829929"/>
            <a:ext cx="1373946" cy="1143634"/>
          </a:xfrm>
          <a:prstGeom prst="roundRect">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6299496" y="2132585"/>
            <a:ext cx="5694384" cy="1338828"/>
          </a:xfrm>
          <a:prstGeom prst="rect">
            <a:avLst/>
          </a:prstGeom>
        </p:spPr>
        <p:txBody>
          <a:bodyPr wrap="square">
            <a:spAutoFit/>
          </a:bodyPr>
          <a:lstStyle/>
          <a:p>
            <a:pPr>
              <a:lnSpc>
                <a:spcPct val="150000"/>
              </a:lnSpc>
            </a:pPr>
            <a:r>
              <a:rPr lang="en-US" b="1" dirty="0"/>
              <a:t>very easy to manage historical data in database. No specific training is required for the employees to use this application. </a:t>
            </a:r>
            <a:endParaRPr lang="en-ID" sz="1600" b="1" dirty="0">
              <a:latin typeface="DIN Next LT Arabic Light" panose="020B0303020203050203" pitchFamily="34" charset="-78"/>
              <a:cs typeface="DIN Next LT Arabic Light" panose="020B0303020203050203" pitchFamily="34" charset="-78"/>
            </a:endParaRPr>
          </a:p>
        </p:txBody>
      </p:sp>
      <p:sp>
        <p:nvSpPr>
          <p:cNvPr id="9" name="Rectangle 8"/>
          <p:cNvSpPr/>
          <p:nvPr/>
        </p:nvSpPr>
        <p:spPr>
          <a:xfrm>
            <a:off x="6407246" y="4034080"/>
            <a:ext cx="5373273" cy="923330"/>
          </a:xfrm>
          <a:prstGeom prst="rect">
            <a:avLst/>
          </a:prstGeom>
        </p:spPr>
        <p:txBody>
          <a:bodyPr wrap="square">
            <a:spAutoFit/>
          </a:bodyPr>
          <a:lstStyle/>
          <a:p>
            <a:pPr>
              <a:lnSpc>
                <a:spcPct val="150000"/>
              </a:lnSpc>
            </a:pPr>
            <a:r>
              <a:rPr lang="en-US" b="1" dirty="0"/>
              <a:t>powerful management of the users and to take them privileges. </a:t>
            </a:r>
            <a:endParaRPr lang="en-ID" sz="1600" b="1" dirty="0">
              <a:latin typeface="DIN Next LT Arabic Light" panose="020B0303020203050203" pitchFamily="34" charset="-78"/>
              <a:cs typeface="DIN Next LT Arabic Light" panose="020B0303020203050203" pitchFamily="34" charset="-78"/>
            </a:endParaRPr>
          </a:p>
        </p:txBody>
      </p:sp>
      <p:sp>
        <p:nvSpPr>
          <p:cNvPr id="11" name="Freeform 10"/>
          <p:cNvSpPr>
            <a:spLocks noEditPoints="1"/>
          </p:cNvSpPr>
          <p:nvPr/>
        </p:nvSpPr>
        <p:spPr bwMode="auto">
          <a:xfrm>
            <a:off x="5237458" y="4086870"/>
            <a:ext cx="724138" cy="629753"/>
          </a:xfrm>
          <a:custGeom>
            <a:avLst/>
            <a:gdLst>
              <a:gd name="T0" fmla="*/ 138 w 198"/>
              <a:gd name="T1" fmla="*/ 51 h 172"/>
              <a:gd name="T2" fmla="*/ 155 w 198"/>
              <a:gd name="T3" fmla="*/ 39 h 172"/>
              <a:gd name="T4" fmla="*/ 144 w 198"/>
              <a:gd name="T5" fmla="*/ 56 h 172"/>
              <a:gd name="T6" fmla="*/ 104 w 198"/>
              <a:gd name="T7" fmla="*/ 70 h 172"/>
              <a:gd name="T8" fmla="*/ 84 w 198"/>
              <a:gd name="T9" fmla="*/ 89 h 172"/>
              <a:gd name="T10" fmla="*/ 81 w 198"/>
              <a:gd name="T11" fmla="*/ 82 h 172"/>
              <a:gd name="T12" fmla="*/ 117 w 198"/>
              <a:gd name="T13" fmla="*/ 72 h 172"/>
              <a:gd name="T14" fmla="*/ 140 w 198"/>
              <a:gd name="T15" fmla="*/ 102 h 172"/>
              <a:gd name="T16" fmla="*/ 133 w 198"/>
              <a:gd name="T17" fmla="*/ 103 h 172"/>
              <a:gd name="T18" fmla="*/ 137 w 198"/>
              <a:gd name="T19" fmla="*/ 68 h 172"/>
              <a:gd name="T20" fmla="*/ 121 w 198"/>
              <a:gd name="T21" fmla="*/ 101 h 172"/>
              <a:gd name="T22" fmla="*/ 77 w 198"/>
              <a:gd name="T23" fmla="*/ 57 h 172"/>
              <a:gd name="T24" fmla="*/ 124 w 198"/>
              <a:gd name="T25" fmla="*/ 60 h 172"/>
              <a:gd name="T26" fmla="*/ 127 w 198"/>
              <a:gd name="T27" fmla="*/ 51 h 172"/>
              <a:gd name="T28" fmla="*/ 71 w 198"/>
              <a:gd name="T29" fmla="*/ 107 h 172"/>
              <a:gd name="T30" fmla="*/ 122 w 198"/>
              <a:gd name="T31" fmla="*/ 114 h 172"/>
              <a:gd name="T32" fmla="*/ 122 w 198"/>
              <a:gd name="T33" fmla="*/ 120 h 172"/>
              <a:gd name="T34" fmla="*/ 178 w 198"/>
              <a:gd name="T35" fmla="*/ 170 h 172"/>
              <a:gd name="T36" fmla="*/ 179 w 198"/>
              <a:gd name="T37" fmla="*/ 170 h 172"/>
              <a:gd name="T38" fmla="*/ 190 w 198"/>
              <a:gd name="T39" fmla="*/ 163 h 172"/>
              <a:gd name="T40" fmla="*/ 189 w 198"/>
              <a:gd name="T41" fmla="*/ 159 h 172"/>
              <a:gd name="T42" fmla="*/ 190 w 198"/>
              <a:gd name="T43" fmla="*/ 153 h 172"/>
              <a:gd name="T44" fmla="*/ 198 w 198"/>
              <a:gd name="T45" fmla="*/ 132 h 172"/>
              <a:gd name="T46" fmla="*/ 170 w 198"/>
              <a:gd name="T47" fmla="*/ 125 h 172"/>
              <a:gd name="T48" fmla="*/ 186 w 198"/>
              <a:gd name="T49" fmla="*/ 20 h 172"/>
              <a:gd name="T50" fmla="*/ 12 w 198"/>
              <a:gd name="T51" fmla="*/ 125 h 172"/>
              <a:gd name="T52" fmla="*/ 140 w 198"/>
              <a:gd name="T53" fmla="*/ 146 h 172"/>
              <a:gd name="T54" fmla="*/ 0 w 198"/>
              <a:gd name="T55" fmla="*/ 132 h 172"/>
              <a:gd name="T56" fmla="*/ 14 w 198"/>
              <a:gd name="T57" fmla="*/ 0 h 172"/>
              <a:gd name="T58" fmla="*/ 198 w 198"/>
              <a:gd name="T59" fmla="*/ 14 h 172"/>
              <a:gd name="T60" fmla="*/ 22 w 198"/>
              <a:gd name="T61" fmla="*/ 16 h 172"/>
              <a:gd name="T62" fmla="*/ 22 w 198"/>
              <a:gd name="T63" fmla="*/ 8 h 172"/>
              <a:gd name="T64" fmla="*/ 33 w 198"/>
              <a:gd name="T65" fmla="*/ 12 h 172"/>
              <a:gd name="T66" fmla="*/ 41 w 198"/>
              <a:gd name="T67" fmla="*/ 12 h 172"/>
              <a:gd name="T68" fmla="*/ 33 w 198"/>
              <a:gd name="T69" fmla="*/ 12 h 172"/>
              <a:gd name="T70" fmla="*/ 52 w 198"/>
              <a:gd name="T71" fmla="*/ 16 h 172"/>
              <a:gd name="T72" fmla="*/ 52 w 198"/>
              <a:gd name="T73"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2">
                <a:moveTo>
                  <a:pt x="117" y="72"/>
                </a:moveTo>
                <a:cubicBezTo>
                  <a:pt x="138" y="51"/>
                  <a:pt x="138" y="51"/>
                  <a:pt x="138" y="51"/>
                </a:cubicBezTo>
                <a:cubicBezTo>
                  <a:pt x="133" y="45"/>
                  <a:pt x="133" y="45"/>
                  <a:pt x="133" y="45"/>
                </a:cubicBezTo>
                <a:cubicBezTo>
                  <a:pt x="155" y="39"/>
                  <a:pt x="155" y="39"/>
                  <a:pt x="155" y="39"/>
                </a:cubicBezTo>
                <a:cubicBezTo>
                  <a:pt x="149" y="61"/>
                  <a:pt x="149" y="61"/>
                  <a:pt x="149" y="61"/>
                </a:cubicBezTo>
                <a:cubicBezTo>
                  <a:pt x="144" y="56"/>
                  <a:pt x="144" y="56"/>
                  <a:pt x="144" y="56"/>
                </a:cubicBezTo>
                <a:cubicBezTo>
                  <a:pt x="117" y="83"/>
                  <a:pt x="117" y="83"/>
                  <a:pt x="117" y="83"/>
                </a:cubicBezTo>
                <a:cubicBezTo>
                  <a:pt x="104" y="70"/>
                  <a:pt x="104" y="70"/>
                  <a:pt x="104" y="70"/>
                </a:cubicBezTo>
                <a:cubicBezTo>
                  <a:pt x="87" y="88"/>
                  <a:pt x="87" y="88"/>
                  <a:pt x="87" y="88"/>
                </a:cubicBezTo>
                <a:cubicBezTo>
                  <a:pt x="86" y="88"/>
                  <a:pt x="85" y="89"/>
                  <a:pt x="84" y="89"/>
                </a:cubicBezTo>
                <a:cubicBezTo>
                  <a:pt x="83" y="89"/>
                  <a:pt x="82" y="88"/>
                  <a:pt x="81" y="88"/>
                </a:cubicBezTo>
                <a:cubicBezTo>
                  <a:pt x="80" y="86"/>
                  <a:pt x="80" y="84"/>
                  <a:pt x="81" y="82"/>
                </a:cubicBezTo>
                <a:cubicBezTo>
                  <a:pt x="104" y="59"/>
                  <a:pt x="104" y="59"/>
                  <a:pt x="104" y="59"/>
                </a:cubicBezTo>
                <a:lnTo>
                  <a:pt x="117" y="72"/>
                </a:lnTo>
                <a:close/>
                <a:moveTo>
                  <a:pt x="190" y="153"/>
                </a:moveTo>
                <a:cubicBezTo>
                  <a:pt x="150" y="113"/>
                  <a:pt x="140" y="102"/>
                  <a:pt x="140" y="102"/>
                </a:cubicBezTo>
                <a:cubicBezTo>
                  <a:pt x="138" y="101"/>
                  <a:pt x="135" y="101"/>
                  <a:pt x="134" y="102"/>
                </a:cubicBezTo>
                <a:cubicBezTo>
                  <a:pt x="133" y="103"/>
                  <a:pt x="133" y="103"/>
                  <a:pt x="133" y="103"/>
                </a:cubicBezTo>
                <a:cubicBezTo>
                  <a:pt x="132" y="101"/>
                  <a:pt x="132" y="101"/>
                  <a:pt x="132" y="101"/>
                </a:cubicBezTo>
                <a:cubicBezTo>
                  <a:pt x="138" y="91"/>
                  <a:pt x="140" y="79"/>
                  <a:pt x="137" y="68"/>
                </a:cubicBezTo>
                <a:cubicBezTo>
                  <a:pt x="130" y="76"/>
                  <a:pt x="130" y="76"/>
                  <a:pt x="130" y="76"/>
                </a:cubicBezTo>
                <a:cubicBezTo>
                  <a:pt x="131" y="85"/>
                  <a:pt x="128" y="94"/>
                  <a:pt x="121" y="101"/>
                </a:cubicBezTo>
                <a:cubicBezTo>
                  <a:pt x="109" y="113"/>
                  <a:pt x="89" y="113"/>
                  <a:pt x="76" y="101"/>
                </a:cubicBezTo>
                <a:cubicBezTo>
                  <a:pt x="64" y="89"/>
                  <a:pt x="64" y="69"/>
                  <a:pt x="77" y="57"/>
                </a:cubicBezTo>
                <a:cubicBezTo>
                  <a:pt x="89" y="44"/>
                  <a:pt x="109" y="45"/>
                  <a:pt x="121" y="57"/>
                </a:cubicBezTo>
                <a:cubicBezTo>
                  <a:pt x="122" y="58"/>
                  <a:pt x="123" y="59"/>
                  <a:pt x="124" y="60"/>
                </a:cubicBezTo>
                <a:cubicBezTo>
                  <a:pt x="130" y="54"/>
                  <a:pt x="130" y="54"/>
                  <a:pt x="130" y="54"/>
                </a:cubicBezTo>
                <a:cubicBezTo>
                  <a:pt x="129" y="53"/>
                  <a:pt x="128" y="52"/>
                  <a:pt x="127" y="51"/>
                </a:cubicBezTo>
                <a:cubicBezTo>
                  <a:pt x="111" y="35"/>
                  <a:pt x="86" y="35"/>
                  <a:pt x="71" y="51"/>
                </a:cubicBezTo>
                <a:cubicBezTo>
                  <a:pt x="55" y="66"/>
                  <a:pt x="55" y="92"/>
                  <a:pt x="71" y="107"/>
                </a:cubicBezTo>
                <a:cubicBezTo>
                  <a:pt x="84" y="121"/>
                  <a:pt x="105" y="122"/>
                  <a:pt x="121" y="112"/>
                </a:cubicBezTo>
                <a:cubicBezTo>
                  <a:pt x="122" y="114"/>
                  <a:pt x="122" y="114"/>
                  <a:pt x="122" y="114"/>
                </a:cubicBezTo>
                <a:cubicBezTo>
                  <a:pt x="122" y="114"/>
                  <a:pt x="122" y="114"/>
                  <a:pt x="122" y="114"/>
                </a:cubicBezTo>
                <a:cubicBezTo>
                  <a:pt x="120" y="116"/>
                  <a:pt x="120" y="118"/>
                  <a:pt x="122" y="120"/>
                </a:cubicBezTo>
                <a:cubicBezTo>
                  <a:pt x="161" y="159"/>
                  <a:pt x="172" y="170"/>
                  <a:pt x="172" y="170"/>
                </a:cubicBezTo>
                <a:cubicBezTo>
                  <a:pt x="174" y="172"/>
                  <a:pt x="176" y="172"/>
                  <a:pt x="178" y="170"/>
                </a:cubicBezTo>
                <a:cubicBezTo>
                  <a:pt x="178" y="170"/>
                  <a:pt x="178" y="170"/>
                  <a:pt x="178" y="170"/>
                </a:cubicBezTo>
                <a:cubicBezTo>
                  <a:pt x="179" y="170"/>
                  <a:pt x="179" y="170"/>
                  <a:pt x="179" y="170"/>
                </a:cubicBezTo>
                <a:cubicBezTo>
                  <a:pt x="180" y="171"/>
                  <a:pt x="181" y="171"/>
                  <a:pt x="182" y="170"/>
                </a:cubicBezTo>
                <a:cubicBezTo>
                  <a:pt x="190" y="163"/>
                  <a:pt x="190" y="163"/>
                  <a:pt x="190" y="163"/>
                </a:cubicBezTo>
                <a:cubicBezTo>
                  <a:pt x="191" y="162"/>
                  <a:pt x="191" y="160"/>
                  <a:pt x="190" y="159"/>
                </a:cubicBezTo>
                <a:cubicBezTo>
                  <a:pt x="189" y="159"/>
                  <a:pt x="189" y="159"/>
                  <a:pt x="189" y="159"/>
                </a:cubicBezTo>
                <a:cubicBezTo>
                  <a:pt x="190" y="158"/>
                  <a:pt x="190" y="158"/>
                  <a:pt x="190" y="158"/>
                </a:cubicBezTo>
                <a:cubicBezTo>
                  <a:pt x="191" y="157"/>
                  <a:pt x="191" y="154"/>
                  <a:pt x="190" y="153"/>
                </a:cubicBezTo>
                <a:close/>
                <a:moveTo>
                  <a:pt x="198" y="14"/>
                </a:moveTo>
                <a:cubicBezTo>
                  <a:pt x="198" y="132"/>
                  <a:pt x="198" y="132"/>
                  <a:pt x="198" y="132"/>
                </a:cubicBezTo>
                <a:cubicBezTo>
                  <a:pt x="198" y="138"/>
                  <a:pt x="195" y="142"/>
                  <a:pt x="190" y="145"/>
                </a:cubicBezTo>
                <a:cubicBezTo>
                  <a:pt x="170" y="125"/>
                  <a:pt x="170" y="125"/>
                  <a:pt x="170" y="125"/>
                </a:cubicBezTo>
                <a:cubicBezTo>
                  <a:pt x="186" y="125"/>
                  <a:pt x="186" y="125"/>
                  <a:pt x="186" y="125"/>
                </a:cubicBezTo>
                <a:cubicBezTo>
                  <a:pt x="186" y="20"/>
                  <a:pt x="186" y="20"/>
                  <a:pt x="186" y="20"/>
                </a:cubicBezTo>
                <a:cubicBezTo>
                  <a:pt x="12" y="20"/>
                  <a:pt x="12" y="20"/>
                  <a:pt x="12" y="20"/>
                </a:cubicBezTo>
                <a:cubicBezTo>
                  <a:pt x="12" y="125"/>
                  <a:pt x="12" y="125"/>
                  <a:pt x="12" y="125"/>
                </a:cubicBezTo>
                <a:cubicBezTo>
                  <a:pt x="119" y="125"/>
                  <a:pt x="119" y="125"/>
                  <a:pt x="119" y="125"/>
                </a:cubicBezTo>
                <a:cubicBezTo>
                  <a:pt x="140" y="146"/>
                  <a:pt x="140" y="146"/>
                  <a:pt x="140" y="146"/>
                </a:cubicBezTo>
                <a:cubicBezTo>
                  <a:pt x="14" y="146"/>
                  <a:pt x="14" y="146"/>
                  <a:pt x="14" y="146"/>
                </a:cubicBezTo>
                <a:cubicBezTo>
                  <a:pt x="7" y="146"/>
                  <a:pt x="0" y="140"/>
                  <a:pt x="0" y="132"/>
                </a:cubicBezTo>
                <a:cubicBezTo>
                  <a:pt x="0" y="14"/>
                  <a:pt x="0" y="14"/>
                  <a:pt x="0" y="14"/>
                </a:cubicBezTo>
                <a:cubicBezTo>
                  <a:pt x="0" y="7"/>
                  <a:pt x="7" y="0"/>
                  <a:pt x="14" y="0"/>
                </a:cubicBezTo>
                <a:cubicBezTo>
                  <a:pt x="184" y="0"/>
                  <a:pt x="184" y="0"/>
                  <a:pt x="184" y="0"/>
                </a:cubicBezTo>
                <a:cubicBezTo>
                  <a:pt x="192" y="0"/>
                  <a:pt x="198" y="7"/>
                  <a:pt x="198" y="14"/>
                </a:cubicBezTo>
                <a:close/>
                <a:moveTo>
                  <a:pt x="17" y="12"/>
                </a:moveTo>
                <a:cubicBezTo>
                  <a:pt x="17" y="14"/>
                  <a:pt x="19" y="16"/>
                  <a:pt x="22" y="16"/>
                </a:cubicBezTo>
                <a:cubicBezTo>
                  <a:pt x="24" y="16"/>
                  <a:pt x="26" y="14"/>
                  <a:pt x="26" y="12"/>
                </a:cubicBezTo>
                <a:cubicBezTo>
                  <a:pt x="26" y="10"/>
                  <a:pt x="24" y="8"/>
                  <a:pt x="22" y="8"/>
                </a:cubicBezTo>
                <a:cubicBezTo>
                  <a:pt x="19" y="8"/>
                  <a:pt x="17" y="10"/>
                  <a:pt x="17" y="12"/>
                </a:cubicBezTo>
                <a:close/>
                <a:moveTo>
                  <a:pt x="33" y="12"/>
                </a:moveTo>
                <a:cubicBezTo>
                  <a:pt x="33" y="14"/>
                  <a:pt x="35" y="16"/>
                  <a:pt x="37" y="16"/>
                </a:cubicBezTo>
                <a:cubicBezTo>
                  <a:pt x="39" y="16"/>
                  <a:pt x="41" y="14"/>
                  <a:pt x="41" y="12"/>
                </a:cubicBezTo>
                <a:cubicBezTo>
                  <a:pt x="41" y="10"/>
                  <a:pt x="39" y="8"/>
                  <a:pt x="37" y="8"/>
                </a:cubicBezTo>
                <a:cubicBezTo>
                  <a:pt x="35" y="8"/>
                  <a:pt x="33" y="10"/>
                  <a:pt x="33" y="12"/>
                </a:cubicBezTo>
                <a:close/>
                <a:moveTo>
                  <a:pt x="48" y="12"/>
                </a:moveTo>
                <a:cubicBezTo>
                  <a:pt x="48" y="14"/>
                  <a:pt x="50" y="16"/>
                  <a:pt x="52" y="16"/>
                </a:cubicBezTo>
                <a:cubicBezTo>
                  <a:pt x="55" y="16"/>
                  <a:pt x="57" y="14"/>
                  <a:pt x="57" y="12"/>
                </a:cubicBezTo>
                <a:cubicBezTo>
                  <a:pt x="57" y="10"/>
                  <a:pt x="55" y="8"/>
                  <a:pt x="52" y="8"/>
                </a:cubicBezTo>
                <a:cubicBezTo>
                  <a:pt x="50" y="8"/>
                  <a:pt x="48" y="10"/>
                  <a:pt x="48"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2" name="Freeform 14"/>
          <p:cNvSpPr>
            <a:spLocks noEditPoints="1"/>
          </p:cNvSpPr>
          <p:nvPr/>
        </p:nvSpPr>
        <p:spPr bwMode="auto">
          <a:xfrm>
            <a:off x="5242873" y="2451557"/>
            <a:ext cx="713307" cy="501326"/>
          </a:xfrm>
          <a:custGeom>
            <a:avLst/>
            <a:gdLst>
              <a:gd name="T0" fmla="*/ 195 w 195"/>
              <a:gd name="T1" fmla="*/ 0 h 137"/>
              <a:gd name="T2" fmla="*/ 186 w 195"/>
              <a:gd name="T3" fmla="*/ 35 h 137"/>
              <a:gd name="T4" fmla="*/ 177 w 195"/>
              <a:gd name="T5" fmla="*/ 27 h 137"/>
              <a:gd name="T6" fmla="*/ 127 w 195"/>
              <a:gd name="T7" fmla="*/ 77 h 137"/>
              <a:gd name="T8" fmla="*/ 106 w 195"/>
              <a:gd name="T9" fmla="*/ 57 h 137"/>
              <a:gd name="T10" fmla="*/ 73 w 195"/>
              <a:gd name="T11" fmla="*/ 90 h 137"/>
              <a:gd name="T12" fmla="*/ 64 w 195"/>
              <a:gd name="T13" fmla="*/ 82 h 137"/>
              <a:gd name="T14" fmla="*/ 106 w 195"/>
              <a:gd name="T15" fmla="*/ 40 h 137"/>
              <a:gd name="T16" fmla="*/ 127 w 195"/>
              <a:gd name="T17" fmla="*/ 60 h 137"/>
              <a:gd name="T18" fmla="*/ 169 w 195"/>
              <a:gd name="T19" fmla="*/ 18 h 137"/>
              <a:gd name="T20" fmla="*/ 161 w 195"/>
              <a:gd name="T21" fmla="*/ 10 h 137"/>
              <a:gd name="T22" fmla="*/ 195 w 195"/>
              <a:gd name="T23" fmla="*/ 0 h 137"/>
              <a:gd name="T24" fmla="*/ 177 w 195"/>
              <a:gd name="T25" fmla="*/ 38 h 137"/>
              <a:gd name="T26" fmla="*/ 181 w 195"/>
              <a:gd name="T27" fmla="*/ 41 h 137"/>
              <a:gd name="T28" fmla="*/ 181 w 195"/>
              <a:gd name="T29" fmla="*/ 122 h 137"/>
              <a:gd name="T30" fmla="*/ 166 w 195"/>
              <a:gd name="T31" fmla="*/ 137 h 137"/>
              <a:gd name="T32" fmla="*/ 15 w 195"/>
              <a:gd name="T33" fmla="*/ 137 h 137"/>
              <a:gd name="T34" fmla="*/ 0 w 195"/>
              <a:gd name="T35" fmla="*/ 122 h 137"/>
              <a:gd name="T36" fmla="*/ 0 w 195"/>
              <a:gd name="T37" fmla="*/ 25 h 137"/>
              <a:gd name="T38" fmla="*/ 15 w 195"/>
              <a:gd name="T39" fmla="*/ 10 h 137"/>
              <a:gd name="T40" fmla="*/ 150 w 195"/>
              <a:gd name="T41" fmla="*/ 10 h 137"/>
              <a:gd name="T42" fmla="*/ 158 w 195"/>
              <a:gd name="T43" fmla="*/ 18 h 137"/>
              <a:gd name="T44" fmla="*/ 145 w 195"/>
              <a:gd name="T45" fmla="*/ 31 h 137"/>
              <a:gd name="T46" fmla="*/ 13 w 195"/>
              <a:gd name="T47" fmla="*/ 31 h 137"/>
              <a:gd name="T48" fmla="*/ 13 w 195"/>
              <a:gd name="T49" fmla="*/ 115 h 137"/>
              <a:gd name="T50" fmla="*/ 168 w 195"/>
              <a:gd name="T51" fmla="*/ 115 h 137"/>
              <a:gd name="T52" fmla="*/ 168 w 195"/>
              <a:gd name="T53" fmla="*/ 47 h 137"/>
              <a:gd name="T54" fmla="*/ 177 w 195"/>
              <a:gd name="T55" fmla="*/ 38 h 137"/>
              <a:gd name="T56" fmla="*/ 49 w 195"/>
              <a:gd name="T57" fmla="*/ 22 h 137"/>
              <a:gd name="T58" fmla="*/ 54 w 195"/>
              <a:gd name="T59" fmla="*/ 27 h 137"/>
              <a:gd name="T60" fmla="*/ 59 w 195"/>
              <a:gd name="T61" fmla="*/ 22 h 137"/>
              <a:gd name="T62" fmla="*/ 54 w 195"/>
              <a:gd name="T63" fmla="*/ 18 h 137"/>
              <a:gd name="T64" fmla="*/ 49 w 195"/>
              <a:gd name="T65" fmla="*/ 22 h 137"/>
              <a:gd name="T66" fmla="*/ 34 w 195"/>
              <a:gd name="T67" fmla="*/ 22 h 137"/>
              <a:gd name="T68" fmla="*/ 38 w 195"/>
              <a:gd name="T69" fmla="*/ 27 h 137"/>
              <a:gd name="T70" fmla="*/ 43 w 195"/>
              <a:gd name="T71" fmla="*/ 22 h 137"/>
              <a:gd name="T72" fmla="*/ 38 w 195"/>
              <a:gd name="T73" fmla="*/ 18 h 137"/>
              <a:gd name="T74" fmla="*/ 34 w 195"/>
              <a:gd name="T75" fmla="*/ 22 h 137"/>
              <a:gd name="T76" fmla="*/ 18 w 195"/>
              <a:gd name="T77" fmla="*/ 22 h 137"/>
              <a:gd name="T78" fmla="*/ 23 w 195"/>
              <a:gd name="T79" fmla="*/ 27 h 137"/>
              <a:gd name="T80" fmla="*/ 27 w 195"/>
              <a:gd name="T81" fmla="*/ 22 h 137"/>
              <a:gd name="T82" fmla="*/ 23 w 195"/>
              <a:gd name="T83" fmla="*/ 18 h 137"/>
              <a:gd name="T84" fmla="*/ 18 w 195"/>
              <a:gd name="T85" fmla="*/ 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 h="137">
                <a:moveTo>
                  <a:pt x="195" y="0"/>
                </a:moveTo>
                <a:cubicBezTo>
                  <a:pt x="186" y="35"/>
                  <a:pt x="186" y="35"/>
                  <a:pt x="186" y="35"/>
                </a:cubicBezTo>
                <a:cubicBezTo>
                  <a:pt x="177" y="27"/>
                  <a:pt x="177" y="27"/>
                  <a:pt x="177" y="27"/>
                </a:cubicBezTo>
                <a:cubicBezTo>
                  <a:pt x="127" y="77"/>
                  <a:pt x="127" y="77"/>
                  <a:pt x="127" y="77"/>
                </a:cubicBezTo>
                <a:cubicBezTo>
                  <a:pt x="106" y="57"/>
                  <a:pt x="106" y="57"/>
                  <a:pt x="106" y="57"/>
                </a:cubicBezTo>
                <a:cubicBezTo>
                  <a:pt x="73" y="90"/>
                  <a:pt x="73" y="90"/>
                  <a:pt x="73" y="90"/>
                </a:cubicBezTo>
                <a:cubicBezTo>
                  <a:pt x="64" y="82"/>
                  <a:pt x="64" y="82"/>
                  <a:pt x="64" y="82"/>
                </a:cubicBezTo>
                <a:cubicBezTo>
                  <a:pt x="106" y="40"/>
                  <a:pt x="106" y="40"/>
                  <a:pt x="106" y="40"/>
                </a:cubicBezTo>
                <a:cubicBezTo>
                  <a:pt x="127" y="60"/>
                  <a:pt x="127" y="60"/>
                  <a:pt x="127" y="60"/>
                </a:cubicBezTo>
                <a:cubicBezTo>
                  <a:pt x="169" y="18"/>
                  <a:pt x="169" y="18"/>
                  <a:pt x="169" y="18"/>
                </a:cubicBezTo>
                <a:cubicBezTo>
                  <a:pt x="161" y="10"/>
                  <a:pt x="161" y="10"/>
                  <a:pt x="161" y="10"/>
                </a:cubicBezTo>
                <a:lnTo>
                  <a:pt x="195" y="0"/>
                </a:lnTo>
                <a:close/>
                <a:moveTo>
                  <a:pt x="177" y="38"/>
                </a:moveTo>
                <a:cubicBezTo>
                  <a:pt x="181" y="41"/>
                  <a:pt x="181" y="41"/>
                  <a:pt x="181" y="41"/>
                </a:cubicBezTo>
                <a:cubicBezTo>
                  <a:pt x="181" y="122"/>
                  <a:pt x="181" y="122"/>
                  <a:pt x="181" y="122"/>
                </a:cubicBezTo>
                <a:cubicBezTo>
                  <a:pt x="181" y="130"/>
                  <a:pt x="174" y="137"/>
                  <a:pt x="166" y="137"/>
                </a:cubicBezTo>
                <a:cubicBezTo>
                  <a:pt x="15" y="137"/>
                  <a:pt x="15" y="137"/>
                  <a:pt x="15" y="137"/>
                </a:cubicBezTo>
                <a:cubicBezTo>
                  <a:pt x="7" y="137"/>
                  <a:pt x="0" y="130"/>
                  <a:pt x="0" y="122"/>
                </a:cubicBezTo>
                <a:cubicBezTo>
                  <a:pt x="0" y="25"/>
                  <a:pt x="0" y="25"/>
                  <a:pt x="0" y="25"/>
                </a:cubicBezTo>
                <a:cubicBezTo>
                  <a:pt x="0" y="17"/>
                  <a:pt x="7" y="10"/>
                  <a:pt x="15" y="10"/>
                </a:cubicBezTo>
                <a:cubicBezTo>
                  <a:pt x="150" y="10"/>
                  <a:pt x="150" y="10"/>
                  <a:pt x="150" y="10"/>
                </a:cubicBezTo>
                <a:cubicBezTo>
                  <a:pt x="158" y="18"/>
                  <a:pt x="158" y="18"/>
                  <a:pt x="158" y="18"/>
                </a:cubicBezTo>
                <a:cubicBezTo>
                  <a:pt x="145" y="31"/>
                  <a:pt x="145" y="31"/>
                  <a:pt x="145" y="31"/>
                </a:cubicBezTo>
                <a:cubicBezTo>
                  <a:pt x="13" y="31"/>
                  <a:pt x="13" y="31"/>
                  <a:pt x="13" y="31"/>
                </a:cubicBezTo>
                <a:cubicBezTo>
                  <a:pt x="13" y="115"/>
                  <a:pt x="13" y="115"/>
                  <a:pt x="13" y="115"/>
                </a:cubicBezTo>
                <a:cubicBezTo>
                  <a:pt x="168" y="115"/>
                  <a:pt x="168" y="115"/>
                  <a:pt x="168" y="115"/>
                </a:cubicBezTo>
                <a:cubicBezTo>
                  <a:pt x="168" y="47"/>
                  <a:pt x="168" y="47"/>
                  <a:pt x="168" y="47"/>
                </a:cubicBezTo>
                <a:lnTo>
                  <a:pt x="177" y="38"/>
                </a:lnTo>
                <a:close/>
                <a:moveTo>
                  <a:pt x="49" y="22"/>
                </a:moveTo>
                <a:cubicBezTo>
                  <a:pt x="49" y="25"/>
                  <a:pt x="51" y="27"/>
                  <a:pt x="54" y="27"/>
                </a:cubicBezTo>
                <a:cubicBezTo>
                  <a:pt x="57" y="27"/>
                  <a:pt x="59" y="25"/>
                  <a:pt x="59" y="22"/>
                </a:cubicBezTo>
                <a:cubicBezTo>
                  <a:pt x="59" y="20"/>
                  <a:pt x="57" y="18"/>
                  <a:pt x="54" y="18"/>
                </a:cubicBezTo>
                <a:cubicBezTo>
                  <a:pt x="51" y="18"/>
                  <a:pt x="49" y="20"/>
                  <a:pt x="49" y="22"/>
                </a:cubicBezTo>
                <a:close/>
                <a:moveTo>
                  <a:pt x="34" y="22"/>
                </a:moveTo>
                <a:cubicBezTo>
                  <a:pt x="34" y="25"/>
                  <a:pt x="36" y="27"/>
                  <a:pt x="38" y="27"/>
                </a:cubicBezTo>
                <a:cubicBezTo>
                  <a:pt x="41" y="27"/>
                  <a:pt x="43" y="25"/>
                  <a:pt x="43" y="22"/>
                </a:cubicBezTo>
                <a:cubicBezTo>
                  <a:pt x="43" y="20"/>
                  <a:pt x="41" y="18"/>
                  <a:pt x="38" y="18"/>
                </a:cubicBezTo>
                <a:cubicBezTo>
                  <a:pt x="36" y="18"/>
                  <a:pt x="34" y="20"/>
                  <a:pt x="34" y="22"/>
                </a:cubicBezTo>
                <a:close/>
                <a:moveTo>
                  <a:pt x="18" y="22"/>
                </a:moveTo>
                <a:cubicBezTo>
                  <a:pt x="18" y="25"/>
                  <a:pt x="20" y="27"/>
                  <a:pt x="23" y="27"/>
                </a:cubicBezTo>
                <a:cubicBezTo>
                  <a:pt x="25" y="27"/>
                  <a:pt x="27" y="25"/>
                  <a:pt x="27" y="22"/>
                </a:cubicBezTo>
                <a:cubicBezTo>
                  <a:pt x="27" y="20"/>
                  <a:pt x="25" y="18"/>
                  <a:pt x="23" y="18"/>
                </a:cubicBezTo>
                <a:cubicBezTo>
                  <a:pt x="20" y="18"/>
                  <a:pt x="18" y="20"/>
                  <a:pt x="18"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8" name="Rectangle 17"/>
          <p:cNvSpPr/>
          <p:nvPr/>
        </p:nvSpPr>
        <p:spPr>
          <a:xfrm>
            <a:off x="7955281" y="6310858"/>
            <a:ext cx="4236720"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algn="just">
              <a:lnSpc>
                <a:spcPct val="300000"/>
              </a:lnSpc>
            </a:pPr>
            <a:r>
              <a:rPr lang="en-GB" b="1" dirty="0">
                <a:solidFill>
                  <a:schemeClr val="tx1"/>
                </a:solidFill>
              </a:rPr>
              <a:t> Inventory Management System (IMS)</a:t>
            </a:r>
          </a:p>
        </p:txBody>
      </p:sp>
      <p:sp>
        <p:nvSpPr>
          <p:cNvPr id="3" name="عنصر نائب للصورة 2">
            <a:extLst>
              <a:ext uri="{FF2B5EF4-FFF2-40B4-BE49-F238E27FC236}">
                <a16:creationId xmlns:a16="http://schemas.microsoft.com/office/drawing/2014/main" id="{3A317987-143D-484F-87AF-8CBAFDF9E9D3}"/>
              </a:ext>
            </a:extLst>
          </p:cNvPr>
          <p:cNvSpPr>
            <a:spLocks noGrp="1"/>
          </p:cNvSpPr>
          <p:nvPr>
            <p:ph type="pic" sz="quarter" idx="10"/>
          </p:nvPr>
        </p:nvSpPr>
        <p:spPr/>
      </p:sp>
    </p:spTree>
    <p:extLst>
      <p:ext uri="{BB962C8B-B14F-4D97-AF65-F5344CB8AC3E}">
        <p14:creationId xmlns:p14="http://schemas.microsoft.com/office/powerpoint/2010/main" val="3576913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21" y="769948"/>
            <a:ext cx="4691062" cy="523220"/>
          </a:xfrm>
          <a:prstGeom prst="rect">
            <a:avLst/>
          </a:prstGeom>
          <a:noFill/>
        </p:spPr>
        <p:txBody>
          <a:bodyPr wrap="square" rtlCol="0" anchor="ctr">
            <a:spAutoFit/>
          </a:bodyPr>
          <a:lstStyle/>
          <a:p>
            <a:pPr marL="914400" lvl="1" indent="-457200" algn="just">
              <a:buFont typeface="Wingdings" panose="05000000000000000000" pitchFamily="2" charset="2"/>
              <a:buChar char="v"/>
            </a:pPr>
            <a:r>
              <a:rPr lang="en-US" sz="2800" b="1" dirty="0">
                <a:solidFill>
                  <a:srgbClr val="FF0000"/>
                </a:solidFill>
              </a:rPr>
              <a:t>Objectives</a:t>
            </a:r>
            <a:endParaRPr lang="en-ID" sz="7200" b="1" dirty="0">
              <a:solidFill>
                <a:srgbClr val="FF0000"/>
              </a:solidFill>
              <a:latin typeface="DIN Next LT Arabic Light" panose="020B0303020203050203" pitchFamily="34" charset="-78"/>
              <a:cs typeface="DIN Next LT Arabic Light" panose="020B0303020203050203" pitchFamily="34" charset="-78"/>
            </a:endParaRPr>
          </a:p>
        </p:txBody>
      </p:sp>
      <p:sp>
        <p:nvSpPr>
          <p:cNvPr id="3" name="Rectangle 5"/>
          <p:cNvSpPr/>
          <p:nvPr/>
        </p:nvSpPr>
        <p:spPr>
          <a:xfrm rot="16200000">
            <a:off x="5481638" y="1485900"/>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9" name="Rectangle 8"/>
          <p:cNvSpPr/>
          <p:nvPr/>
        </p:nvSpPr>
        <p:spPr>
          <a:xfrm>
            <a:off x="1490734" y="1507636"/>
            <a:ext cx="3417058" cy="1808444"/>
          </a:xfrm>
          <a:prstGeom prst="rect">
            <a:avLst/>
          </a:prstGeom>
        </p:spPr>
        <p:txBody>
          <a:bodyPr wrap="square">
            <a:spAutoFit/>
          </a:bodyPr>
          <a:lstStyle/>
          <a:p>
            <a:pPr marL="285750" lvl="0" indent="-285750">
              <a:buFont typeface="Arial" panose="020B0604020202020204" pitchFamily="34" charset="0"/>
              <a:buChar char="•"/>
            </a:pPr>
            <a:r>
              <a:rPr lang="en-US" b="1" dirty="0"/>
              <a:t>High protection for documents and is safe to information. </a:t>
            </a:r>
          </a:p>
          <a:p>
            <a:pPr marL="285750" lvl="0" indent="-285750">
              <a:buFont typeface="Arial" panose="020B0604020202020204" pitchFamily="34" charset="0"/>
              <a:buChar char="•"/>
            </a:pPr>
            <a:r>
              <a:rPr lang="en-US" b="1" dirty="0"/>
              <a:t>A backup of a daily data or after work.</a:t>
            </a:r>
          </a:p>
          <a:p>
            <a:pPr algn="ctr" rtl="1">
              <a:lnSpc>
                <a:spcPct val="150000"/>
              </a:lnSpc>
            </a:pPr>
            <a:endParaRPr lang="en-ID" sz="1600" b="1" dirty="0">
              <a:latin typeface="DIN Next LT Arabic Light" panose="020B0303020203050203" pitchFamily="34" charset="-78"/>
              <a:cs typeface="DIN Next LT Arabic Light" panose="020B0303020203050203" pitchFamily="34" charset="-78"/>
            </a:endParaRPr>
          </a:p>
        </p:txBody>
      </p:sp>
      <p:sp>
        <p:nvSpPr>
          <p:cNvPr id="10" name="Rounded Rectangle 9"/>
          <p:cNvSpPr/>
          <p:nvPr/>
        </p:nvSpPr>
        <p:spPr>
          <a:xfrm>
            <a:off x="93564" y="3454560"/>
            <a:ext cx="1230199" cy="1143634"/>
          </a:xfrm>
          <a:prstGeom prst="roundRect">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1447588" y="3317400"/>
            <a:ext cx="5966564" cy="2680862"/>
          </a:xfrm>
          <a:prstGeom prst="rect">
            <a:avLst/>
          </a:prstGeom>
        </p:spPr>
        <p:txBody>
          <a:bodyPr wrap="square">
            <a:spAutoFit/>
          </a:bodyPr>
          <a:lstStyle/>
          <a:p>
            <a:pPr marL="285750" lvl="0" indent="-285750">
              <a:buFont typeface="Arial" panose="020B0604020202020204" pitchFamily="34" charset="0"/>
              <a:buChar char="•"/>
            </a:pPr>
            <a:r>
              <a:rPr lang="en-US" b="1" dirty="0"/>
              <a:t>Easy to know the items in the store.</a:t>
            </a:r>
          </a:p>
          <a:p>
            <a:pPr marL="285750" lvl="0" indent="-285750">
              <a:buFont typeface="Arial" panose="020B0604020202020204" pitchFamily="34" charset="0"/>
              <a:buChar char="•"/>
            </a:pPr>
            <a:r>
              <a:rPr lang="en-US" b="1" dirty="0"/>
              <a:t>powerful management of the users.</a:t>
            </a:r>
          </a:p>
          <a:p>
            <a:pPr marL="285750" lvl="0" indent="-285750">
              <a:buFont typeface="Arial" panose="020B0604020202020204" pitchFamily="34" charset="0"/>
              <a:buChar char="•"/>
            </a:pPr>
            <a:r>
              <a:rPr lang="en-US" b="1" dirty="0"/>
              <a:t>Easy to manage all the daily transactions.</a:t>
            </a:r>
          </a:p>
          <a:p>
            <a:pPr marL="285750" lvl="0" indent="-285750">
              <a:buFont typeface="Arial" panose="020B0604020202020204" pitchFamily="34" charset="0"/>
              <a:buChar char="•"/>
            </a:pPr>
            <a:r>
              <a:rPr lang="en-US" b="1" dirty="0"/>
              <a:t>Can generate required reports easily.</a:t>
            </a:r>
          </a:p>
          <a:p>
            <a:pPr marL="285750" lvl="0" indent="-285750">
              <a:buFont typeface="Arial" panose="020B0604020202020204" pitchFamily="34" charset="0"/>
              <a:buChar char="•"/>
            </a:pPr>
            <a:r>
              <a:rPr lang="en-US" b="1" dirty="0"/>
              <a:t>Easy to manage historical data in a secure manner.</a:t>
            </a:r>
          </a:p>
          <a:p>
            <a:pPr marL="285750" lvl="0" indent="-285750">
              <a:buFont typeface="Arial" panose="020B0604020202020204" pitchFamily="34" charset="0"/>
              <a:buChar char="•"/>
            </a:pPr>
            <a:r>
              <a:rPr lang="en-US" b="1" dirty="0"/>
              <a:t>Easy to use GUI that does not requires specific training.</a:t>
            </a:r>
          </a:p>
          <a:p>
            <a:pPr algn="ctr" rtl="1">
              <a:lnSpc>
                <a:spcPct val="150000"/>
              </a:lnSpc>
            </a:pPr>
            <a:endParaRPr lang="en-ID" sz="1600" b="1" dirty="0">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29121" y="6310858"/>
            <a:ext cx="4494441"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algn="just">
              <a:lnSpc>
                <a:spcPct val="300000"/>
              </a:lnSpc>
            </a:pPr>
            <a:r>
              <a:rPr lang="en-GB" b="1" dirty="0">
                <a:solidFill>
                  <a:schemeClr val="tx1"/>
                </a:solidFill>
              </a:rPr>
              <a:t> Inventory Management System (IMS)</a:t>
            </a:r>
          </a:p>
        </p:txBody>
      </p:sp>
      <p:sp>
        <p:nvSpPr>
          <p:cNvPr id="13" name="Freeform 34"/>
          <p:cNvSpPr>
            <a:spLocks noEditPoints="1"/>
          </p:cNvSpPr>
          <p:nvPr/>
        </p:nvSpPr>
        <p:spPr bwMode="auto">
          <a:xfrm>
            <a:off x="369910" y="3648162"/>
            <a:ext cx="676413" cy="756431"/>
          </a:xfrm>
          <a:custGeom>
            <a:avLst/>
            <a:gdLst>
              <a:gd name="T0" fmla="*/ 116 w 326"/>
              <a:gd name="T1" fmla="*/ 97 h 326"/>
              <a:gd name="T2" fmla="*/ 116 w 326"/>
              <a:gd name="T3" fmla="*/ 106 h 326"/>
              <a:gd name="T4" fmla="*/ 85 w 326"/>
              <a:gd name="T5" fmla="*/ 106 h 326"/>
              <a:gd name="T6" fmla="*/ 85 w 326"/>
              <a:gd name="T7" fmla="*/ 97 h 326"/>
              <a:gd name="T8" fmla="*/ 85 w 326"/>
              <a:gd name="T9" fmla="*/ 106 h 326"/>
              <a:gd name="T10" fmla="*/ 163 w 326"/>
              <a:gd name="T11" fmla="*/ 326 h 326"/>
              <a:gd name="T12" fmla="*/ 163 w 326"/>
              <a:gd name="T13" fmla="*/ 0 h 326"/>
              <a:gd name="T14" fmla="*/ 262 w 326"/>
              <a:gd name="T15" fmla="*/ 104 h 326"/>
              <a:gd name="T16" fmla="*/ 78 w 326"/>
              <a:gd name="T17" fmla="*/ 90 h 326"/>
              <a:gd name="T18" fmla="*/ 64 w 326"/>
              <a:gd name="T19" fmla="*/ 222 h 326"/>
              <a:gd name="T20" fmla="*/ 247 w 326"/>
              <a:gd name="T21" fmla="*/ 236 h 326"/>
              <a:gd name="T22" fmla="*/ 262 w 326"/>
              <a:gd name="T23" fmla="*/ 104 h 326"/>
              <a:gd name="T24" fmla="*/ 250 w 326"/>
              <a:gd name="T25" fmla="*/ 110 h 326"/>
              <a:gd name="T26" fmla="*/ 76 w 326"/>
              <a:gd name="T27" fmla="*/ 214 h 326"/>
              <a:gd name="T28" fmla="*/ 118 w 326"/>
              <a:gd name="T29" fmla="*/ 165 h 326"/>
              <a:gd name="T30" fmla="*/ 134 w 326"/>
              <a:gd name="T31" fmla="*/ 166 h 326"/>
              <a:gd name="T32" fmla="*/ 157 w 326"/>
              <a:gd name="T33" fmla="*/ 167 h 326"/>
              <a:gd name="T34" fmla="*/ 140 w 326"/>
              <a:gd name="T35" fmla="*/ 186 h 326"/>
              <a:gd name="T36" fmla="*/ 140 w 326"/>
              <a:gd name="T37" fmla="*/ 204 h 326"/>
              <a:gd name="T38" fmla="*/ 147 w 326"/>
              <a:gd name="T39" fmla="*/ 188 h 326"/>
              <a:gd name="T40" fmla="*/ 162 w 326"/>
              <a:gd name="T41" fmla="*/ 169 h 326"/>
              <a:gd name="T42" fmla="*/ 183 w 326"/>
              <a:gd name="T43" fmla="*/ 185 h 326"/>
              <a:gd name="T44" fmla="*/ 191 w 326"/>
              <a:gd name="T45" fmla="*/ 199 h 326"/>
              <a:gd name="T46" fmla="*/ 191 w 326"/>
              <a:gd name="T47" fmla="*/ 181 h 326"/>
              <a:gd name="T48" fmla="*/ 169 w 326"/>
              <a:gd name="T49" fmla="*/ 166 h 326"/>
              <a:gd name="T50" fmla="*/ 170 w 326"/>
              <a:gd name="T51" fmla="*/ 159 h 326"/>
              <a:gd name="T52" fmla="*/ 195 w 326"/>
              <a:gd name="T53" fmla="*/ 151 h 326"/>
              <a:gd name="T54" fmla="*/ 195 w 326"/>
              <a:gd name="T55" fmla="*/ 126 h 326"/>
              <a:gd name="T56" fmla="*/ 184 w 326"/>
              <a:gd name="T57" fmla="*/ 144 h 326"/>
              <a:gd name="T58" fmla="*/ 162 w 326"/>
              <a:gd name="T59" fmla="*/ 154 h 326"/>
              <a:gd name="T60" fmla="*/ 150 w 326"/>
              <a:gd name="T61" fmla="*/ 137 h 326"/>
              <a:gd name="T62" fmla="*/ 144 w 326"/>
              <a:gd name="T63" fmla="*/ 123 h 326"/>
              <a:gd name="T64" fmla="*/ 144 w 326"/>
              <a:gd name="T65" fmla="*/ 139 h 326"/>
              <a:gd name="T66" fmla="*/ 157 w 326"/>
              <a:gd name="T67" fmla="*/ 156 h 326"/>
              <a:gd name="T68" fmla="*/ 134 w 326"/>
              <a:gd name="T69" fmla="*/ 163 h 326"/>
              <a:gd name="T70" fmla="*/ 118 w 326"/>
              <a:gd name="T71" fmla="*/ 165 h 326"/>
              <a:gd name="T72" fmla="*/ 105 w 326"/>
              <a:gd name="T73" fmla="*/ 102 h 326"/>
              <a:gd name="T74" fmla="*/ 96 w 326"/>
              <a:gd name="T75" fmla="*/ 10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26">
                <a:moveTo>
                  <a:pt x="111" y="102"/>
                </a:moveTo>
                <a:cubicBezTo>
                  <a:pt x="111" y="99"/>
                  <a:pt x="113" y="97"/>
                  <a:pt x="116" y="97"/>
                </a:cubicBezTo>
                <a:cubicBezTo>
                  <a:pt x="118" y="97"/>
                  <a:pt x="120" y="99"/>
                  <a:pt x="120" y="102"/>
                </a:cubicBezTo>
                <a:cubicBezTo>
                  <a:pt x="120" y="104"/>
                  <a:pt x="118" y="106"/>
                  <a:pt x="116" y="106"/>
                </a:cubicBezTo>
                <a:cubicBezTo>
                  <a:pt x="113" y="106"/>
                  <a:pt x="111" y="104"/>
                  <a:pt x="111" y="102"/>
                </a:cubicBezTo>
                <a:close/>
                <a:moveTo>
                  <a:pt x="85" y="106"/>
                </a:moveTo>
                <a:cubicBezTo>
                  <a:pt x="88" y="106"/>
                  <a:pt x="90" y="104"/>
                  <a:pt x="90" y="102"/>
                </a:cubicBezTo>
                <a:cubicBezTo>
                  <a:pt x="90" y="99"/>
                  <a:pt x="88" y="97"/>
                  <a:pt x="85" y="97"/>
                </a:cubicBezTo>
                <a:cubicBezTo>
                  <a:pt x="83" y="97"/>
                  <a:pt x="81" y="99"/>
                  <a:pt x="81" y="102"/>
                </a:cubicBezTo>
                <a:cubicBezTo>
                  <a:pt x="81" y="104"/>
                  <a:pt x="83" y="106"/>
                  <a:pt x="85" y="106"/>
                </a:cubicBezTo>
                <a:close/>
                <a:moveTo>
                  <a:pt x="326" y="163"/>
                </a:moveTo>
                <a:cubicBezTo>
                  <a:pt x="326" y="252"/>
                  <a:pt x="252" y="326"/>
                  <a:pt x="163" y="326"/>
                </a:cubicBezTo>
                <a:cubicBezTo>
                  <a:pt x="73" y="326"/>
                  <a:pt x="0" y="252"/>
                  <a:pt x="0" y="163"/>
                </a:cubicBezTo>
                <a:cubicBezTo>
                  <a:pt x="0" y="73"/>
                  <a:pt x="73" y="0"/>
                  <a:pt x="163" y="0"/>
                </a:cubicBezTo>
                <a:cubicBezTo>
                  <a:pt x="252" y="0"/>
                  <a:pt x="326" y="73"/>
                  <a:pt x="326" y="163"/>
                </a:cubicBezTo>
                <a:close/>
                <a:moveTo>
                  <a:pt x="262" y="104"/>
                </a:moveTo>
                <a:cubicBezTo>
                  <a:pt x="262" y="96"/>
                  <a:pt x="255" y="90"/>
                  <a:pt x="247" y="90"/>
                </a:cubicBezTo>
                <a:cubicBezTo>
                  <a:pt x="78" y="90"/>
                  <a:pt x="78" y="90"/>
                  <a:pt x="78" y="90"/>
                </a:cubicBezTo>
                <a:cubicBezTo>
                  <a:pt x="70" y="90"/>
                  <a:pt x="64" y="96"/>
                  <a:pt x="64" y="104"/>
                </a:cubicBezTo>
                <a:cubicBezTo>
                  <a:pt x="64" y="222"/>
                  <a:pt x="64" y="222"/>
                  <a:pt x="64" y="222"/>
                </a:cubicBezTo>
                <a:cubicBezTo>
                  <a:pt x="64" y="229"/>
                  <a:pt x="70" y="236"/>
                  <a:pt x="78" y="236"/>
                </a:cubicBezTo>
                <a:cubicBezTo>
                  <a:pt x="247" y="236"/>
                  <a:pt x="247" y="236"/>
                  <a:pt x="247" y="236"/>
                </a:cubicBezTo>
                <a:cubicBezTo>
                  <a:pt x="255" y="236"/>
                  <a:pt x="262" y="229"/>
                  <a:pt x="262" y="222"/>
                </a:cubicBezTo>
                <a:lnTo>
                  <a:pt x="262" y="104"/>
                </a:ln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18" y="165"/>
                </a:moveTo>
                <a:cubicBezTo>
                  <a:pt x="118" y="170"/>
                  <a:pt x="121" y="174"/>
                  <a:pt x="126" y="174"/>
                </a:cubicBezTo>
                <a:cubicBezTo>
                  <a:pt x="131" y="174"/>
                  <a:pt x="134" y="170"/>
                  <a:pt x="134" y="166"/>
                </a:cubicBezTo>
                <a:cubicBezTo>
                  <a:pt x="155" y="164"/>
                  <a:pt x="155" y="164"/>
                  <a:pt x="155" y="164"/>
                </a:cubicBezTo>
                <a:cubicBezTo>
                  <a:pt x="155" y="165"/>
                  <a:pt x="156" y="166"/>
                  <a:pt x="157" y="167"/>
                </a:cubicBezTo>
                <a:cubicBezTo>
                  <a:pt x="144" y="187"/>
                  <a:pt x="144" y="187"/>
                  <a:pt x="144" y="187"/>
                </a:cubicBezTo>
                <a:cubicBezTo>
                  <a:pt x="143" y="186"/>
                  <a:pt x="141" y="186"/>
                  <a:pt x="140" y="186"/>
                </a:cubicBezTo>
                <a:cubicBezTo>
                  <a:pt x="135" y="186"/>
                  <a:pt x="131" y="190"/>
                  <a:pt x="131" y="195"/>
                </a:cubicBezTo>
                <a:cubicBezTo>
                  <a:pt x="131" y="200"/>
                  <a:pt x="135" y="204"/>
                  <a:pt x="140" y="204"/>
                </a:cubicBezTo>
                <a:cubicBezTo>
                  <a:pt x="145" y="204"/>
                  <a:pt x="149" y="200"/>
                  <a:pt x="149" y="195"/>
                </a:cubicBezTo>
                <a:cubicBezTo>
                  <a:pt x="149" y="192"/>
                  <a:pt x="149" y="190"/>
                  <a:pt x="147" y="188"/>
                </a:cubicBezTo>
                <a:cubicBezTo>
                  <a:pt x="159" y="169"/>
                  <a:pt x="159" y="169"/>
                  <a:pt x="159" y="169"/>
                </a:cubicBezTo>
                <a:cubicBezTo>
                  <a:pt x="161" y="169"/>
                  <a:pt x="161" y="169"/>
                  <a:pt x="162" y="169"/>
                </a:cubicBezTo>
                <a:cubicBezTo>
                  <a:pt x="164" y="169"/>
                  <a:pt x="165" y="169"/>
                  <a:pt x="166" y="168"/>
                </a:cubicBezTo>
                <a:cubicBezTo>
                  <a:pt x="183" y="185"/>
                  <a:pt x="183" y="185"/>
                  <a:pt x="183" y="185"/>
                </a:cubicBezTo>
                <a:cubicBezTo>
                  <a:pt x="182" y="187"/>
                  <a:pt x="182" y="188"/>
                  <a:pt x="182" y="191"/>
                </a:cubicBezTo>
                <a:cubicBezTo>
                  <a:pt x="182" y="195"/>
                  <a:pt x="186" y="199"/>
                  <a:pt x="191" y="199"/>
                </a:cubicBezTo>
                <a:cubicBezTo>
                  <a:pt x="196" y="199"/>
                  <a:pt x="200" y="195"/>
                  <a:pt x="200" y="191"/>
                </a:cubicBezTo>
                <a:cubicBezTo>
                  <a:pt x="200" y="186"/>
                  <a:pt x="196" y="181"/>
                  <a:pt x="191" y="181"/>
                </a:cubicBezTo>
                <a:cubicBezTo>
                  <a:pt x="189" y="181"/>
                  <a:pt x="187" y="182"/>
                  <a:pt x="186" y="183"/>
                </a:cubicBezTo>
                <a:cubicBezTo>
                  <a:pt x="169" y="166"/>
                  <a:pt x="169" y="166"/>
                  <a:pt x="169" y="166"/>
                </a:cubicBezTo>
                <a:cubicBezTo>
                  <a:pt x="170" y="165"/>
                  <a:pt x="170" y="163"/>
                  <a:pt x="170" y="161"/>
                </a:cubicBezTo>
                <a:cubicBezTo>
                  <a:pt x="170" y="161"/>
                  <a:pt x="170" y="160"/>
                  <a:pt x="170" y="159"/>
                </a:cubicBezTo>
                <a:cubicBezTo>
                  <a:pt x="186" y="147"/>
                  <a:pt x="186" y="147"/>
                  <a:pt x="186" y="147"/>
                </a:cubicBezTo>
                <a:cubicBezTo>
                  <a:pt x="188" y="149"/>
                  <a:pt x="191" y="151"/>
                  <a:pt x="195" y="151"/>
                </a:cubicBezTo>
                <a:cubicBezTo>
                  <a:pt x="202" y="151"/>
                  <a:pt x="207" y="145"/>
                  <a:pt x="207" y="139"/>
                </a:cubicBezTo>
                <a:cubicBezTo>
                  <a:pt x="207" y="131"/>
                  <a:pt x="202" y="126"/>
                  <a:pt x="195" y="126"/>
                </a:cubicBezTo>
                <a:cubicBezTo>
                  <a:pt x="188" y="126"/>
                  <a:pt x="182" y="131"/>
                  <a:pt x="182" y="139"/>
                </a:cubicBezTo>
                <a:cubicBezTo>
                  <a:pt x="182" y="141"/>
                  <a:pt x="183" y="143"/>
                  <a:pt x="184" y="144"/>
                </a:cubicBezTo>
                <a:cubicBezTo>
                  <a:pt x="167" y="157"/>
                  <a:pt x="167" y="157"/>
                  <a:pt x="167" y="157"/>
                </a:cubicBezTo>
                <a:cubicBezTo>
                  <a:pt x="166" y="155"/>
                  <a:pt x="164" y="154"/>
                  <a:pt x="162" y="154"/>
                </a:cubicBezTo>
                <a:cubicBezTo>
                  <a:pt x="161" y="154"/>
                  <a:pt x="161" y="154"/>
                  <a:pt x="160" y="154"/>
                </a:cubicBezTo>
                <a:cubicBezTo>
                  <a:pt x="150" y="137"/>
                  <a:pt x="150" y="137"/>
                  <a:pt x="150" y="137"/>
                </a:cubicBezTo>
                <a:cubicBezTo>
                  <a:pt x="152" y="135"/>
                  <a:pt x="153" y="133"/>
                  <a:pt x="153" y="131"/>
                </a:cubicBezTo>
                <a:cubicBezTo>
                  <a:pt x="153" y="127"/>
                  <a:pt x="149" y="123"/>
                  <a:pt x="144" y="123"/>
                </a:cubicBezTo>
                <a:cubicBezTo>
                  <a:pt x="140" y="123"/>
                  <a:pt x="137" y="127"/>
                  <a:pt x="137" y="131"/>
                </a:cubicBezTo>
                <a:cubicBezTo>
                  <a:pt x="137" y="135"/>
                  <a:pt x="140" y="139"/>
                  <a:pt x="144" y="139"/>
                </a:cubicBezTo>
                <a:cubicBezTo>
                  <a:pt x="146" y="139"/>
                  <a:pt x="147" y="139"/>
                  <a:pt x="148" y="138"/>
                </a:cubicBezTo>
                <a:cubicBezTo>
                  <a:pt x="157" y="156"/>
                  <a:pt x="157" y="156"/>
                  <a:pt x="157" y="156"/>
                </a:cubicBezTo>
                <a:cubicBezTo>
                  <a:pt x="156" y="157"/>
                  <a:pt x="155" y="159"/>
                  <a:pt x="155" y="161"/>
                </a:cubicBezTo>
                <a:cubicBezTo>
                  <a:pt x="134" y="163"/>
                  <a:pt x="134" y="163"/>
                  <a:pt x="134" y="163"/>
                </a:cubicBezTo>
                <a:cubicBezTo>
                  <a:pt x="133" y="160"/>
                  <a:pt x="130" y="157"/>
                  <a:pt x="126" y="157"/>
                </a:cubicBezTo>
                <a:cubicBezTo>
                  <a:pt x="121" y="157"/>
                  <a:pt x="118" y="161"/>
                  <a:pt x="118" y="165"/>
                </a:cubicBezTo>
                <a:close/>
                <a:moveTo>
                  <a:pt x="101" y="106"/>
                </a:moveTo>
                <a:cubicBezTo>
                  <a:pt x="103" y="106"/>
                  <a:pt x="105" y="104"/>
                  <a:pt x="105" y="102"/>
                </a:cubicBezTo>
                <a:cubicBezTo>
                  <a:pt x="105" y="99"/>
                  <a:pt x="103" y="97"/>
                  <a:pt x="101" y="97"/>
                </a:cubicBezTo>
                <a:cubicBezTo>
                  <a:pt x="98" y="97"/>
                  <a:pt x="96" y="99"/>
                  <a:pt x="96" y="102"/>
                </a:cubicBezTo>
                <a:cubicBezTo>
                  <a:pt x="96" y="104"/>
                  <a:pt x="98" y="106"/>
                  <a:pt x="101" y="1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4" name="Freeform 38"/>
          <p:cNvSpPr>
            <a:spLocks noEditPoints="1"/>
          </p:cNvSpPr>
          <p:nvPr/>
        </p:nvSpPr>
        <p:spPr bwMode="auto">
          <a:xfrm>
            <a:off x="427014" y="1863609"/>
            <a:ext cx="754472" cy="756431"/>
          </a:xfrm>
          <a:custGeom>
            <a:avLst/>
            <a:gdLst>
              <a:gd name="T0" fmla="*/ 112 w 326"/>
              <a:gd name="T1" fmla="*/ 102 h 326"/>
              <a:gd name="T2" fmla="*/ 117 w 326"/>
              <a:gd name="T3" fmla="*/ 97 h 326"/>
              <a:gd name="T4" fmla="*/ 121 w 326"/>
              <a:gd name="T5" fmla="*/ 102 h 326"/>
              <a:gd name="T6" fmla="*/ 117 w 326"/>
              <a:gd name="T7" fmla="*/ 106 h 326"/>
              <a:gd name="T8" fmla="*/ 112 w 326"/>
              <a:gd name="T9" fmla="*/ 102 h 326"/>
              <a:gd name="T10" fmla="*/ 101 w 326"/>
              <a:gd name="T11" fmla="*/ 106 h 326"/>
              <a:gd name="T12" fmla="*/ 106 w 326"/>
              <a:gd name="T13" fmla="*/ 102 h 326"/>
              <a:gd name="T14" fmla="*/ 101 w 326"/>
              <a:gd name="T15" fmla="*/ 97 h 326"/>
              <a:gd name="T16" fmla="*/ 97 w 326"/>
              <a:gd name="T17" fmla="*/ 102 h 326"/>
              <a:gd name="T18" fmla="*/ 101 w 326"/>
              <a:gd name="T19" fmla="*/ 106 h 326"/>
              <a:gd name="T20" fmla="*/ 86 w 326"/>
              <a:gd name="T21" fmla="*/ 106 h 326"/>
              <a:gd name="T22" fmla="*/ 91 w 326"/>
              <a:gd name="T23" fmla="*/ 102 h 326"/>
              <a:gd name="T24" fmla="*/ 86 w 326"/>
              <a:gd name="T25" fmla="*/ 97 h 326"/>
              <a:gd name="T26" fmla="*/ 82 w 326"/>
              <a:gd name="T27" fmla="*/ 102 h 326"/>
              <a:gd name="T28" fmla="*/ 86 w 326"/>
              <a:gd name="T29" fmla="*/ 106 h 326"/>
              <a:gd name="T30" fmla="*/ 76 w 326"/>
              <a:gd name="T31" fmla="*/ 110 h 326"/>
              <a:gd name="T32" fmla="*/ 250 w 326"/>
              <a:gd name="T33" fmla="*/ 110 h 326"/>
              <a:gd name="T34" fmla="*/ 250 w 326"/>
              <a:gd name="T35" fmla="*/ 214 h 326"/>
              <a:gd name="T36" fmla="*/ 76 w 326"/>
              <a:gd name="T37" fmla="*/ 214 h 326"/>
              <a:gd name="T38" fmla="*/ 76 w 326"/>
              <a:gd name="T39" fmla="*/ 110 h 326"/>
              <a:gd name="T40" fmla="*/ 149 w 326"/>
              <a:gd name="T41" fmla="*/ 136 h 326"/>
              <a:gd name="T42" fmla="*/ 163 w 326"/>
              <a:gd name="T43" fmla="*/ 150 h 326"/>
              <a:gd name="T44" fmla="*/ 178 w 326"/>
              <a:gd name="T45" fmla="*/ 136 h 326"/>
              <a:gd name="T46" fmla="*/ 163 w 326"/>
              <a:gd name="T47" fmla="*/ 122 h 326"/>
              <a:gd name="T48" fmla="*/ 149 w 326"/>
              <a:gd name="T49" fmla="*/ 136 h 326"/>
              <a:gd name="T50" fmla="*/ 138 w 326"/>
              <a:gd name="T51" fmla="*/ 158 h 326"/>
              <a:gd name="T52" fmla="*/ 140 w 326"/>
              <a:gd name="T53" fmla="*/ 180 h 326"/>
              <a:gd name="T54" fmla="*/ 147 w 326"/>
              <a:gd name="T55" fmla="*/ 191 h 326"/>
              <a:gd name="T56" fmla="*/ 147 w 326"/>
              <a:gd name="T57" fmla="*/ 201 h 326"/>
              <a:gd name="T58" fmla="*/ 163 w 326"/>
              <a:gd name="T59" fmla="*/ 203 h 326"/>
              <a:gd name="T60" fmla="*/ 180 w 326"/>
              <a:gd name="T61" fmla="*/ 201 h 326"/>
              <a:gd name="T62" fmla="*/ 180 w 326"/>
              <a:gd name="T63" fmla="*/ 191 h 326"/>
              <a:gd name="T64" fmla="*/ 186 w 326"/>
              <a:gd name="T65" fmla="*/ 180 h 326"/>
              <a:gd name="T66" fmla="*/ 189 w 326"/>
              <a:gd name="T67" fmla="*/ 158 h 326"/>
              <a:gd name="T68" fmla="*/ 174 w 326"/>
              <a:gd name="T69" fmla="*/ 155 h 326"/>
              <a:gd name="T70" fmla="*/ 163 w 326"/>
              <a:gd name="T71" fmla="*/ 152 h 326"/>
              <a:gd name="T72" fmla="*/ 152 w 326"/>
              <a:gd name="T73" fmla="*/ 155 h 326"/>
              <a:gd name="T74" fmla="*/ 138 w 326"/>
              <a:gd name="T75" fmla="*/ 158 h 326"/>
              <a:gd name="T76" fmla="*/ 326 w 326"/>
              <a:gd name="T77" fmla="*/ 163 h 326"/>
              <a:gd name="T78" fmla="*/ 163 w 326"/>
              <a:gd name="T79" fmla="*/ 326 h 326"/>
              <a:gd name="T80" fmla="*/ 0 w 326"/>
              <a:gd name="T81" fmla="*/ 163 h 326"/>
              <a:gd name="T82" fmla="*/ 163 w 326"/>
              <a:gd name="T83" fmla="*/ 0 h 326"/>
              <a:gd name="T84" fmla="*/ 326 w 326"/>
              <a:gd name="T85" fmla="*/ 163 h 326"/>
              <a:gd name="T86" fmla="*/ 262 w 326"/>
              <a:gd name="T87" fmla="*/ 104 h 326"/>
              <a:gd name="T88" fmla="*/ 248 w 326"/>
              <a:gd name="T89" fmla="*/ 90 h 326"/>
              <a:gd name="T90" fmla="*/ 79 w 326"/>
              <a:gd name="T91" fmla="*/ 90 h 326"/>
              <a:gd name="T92" fmla="*/ 64 w 326"/>
              <a:gd name="T93" fmla="*/ 104 h 326"/>
              <a:gd name="T94" fmla="*/ 64 w 326"/>
              <a:gd name="T95" fmla="*/ 222 h 326"/>
              <a:gd name="T96" fmla="*/ 79 w 326"/>
              <a:gd name="T97" fmla="*/ 236 h 326"/>
              <a:gd name="T98" fmla="*/ 248 w 326"/>
              <a:gd name="T99" fmla="*/ 236 h 326"/>
              <a:gd name="T100" fmla="*/ 262 w 326"/>
              <a:gd name="T101" fmla="*/ 222 h 326"/>
              <a:gd name="T102" fmla="*/ 262 w 326"/>
              <a:gd name="T103" fmla="*/ 10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 h="326">
                <a:moveTo>
                  <a:pt x="112" y="102"/>
                </a:moveTo>
                <a:cubicBezTo>
                  <a:pt x="112" y="99"/>
                  <a:pt x="114" y="97"/>
                  <a:pt x="117" y="97"/>
                </a:cubicBezTo>
                <a:cubicBezTo>
                  <a:pt x="119" y="97"/>
                  <a:pt x="121" y="99"/>
                  <a:pt x="121" y="102"/>
                </a:cubicBezTo>
                <a:cubicBezTo>
                  <a:pt x="121" y="104"/>
                  <a:pt x="119" y="106"/>
                  <a:pt x="117" y="106"/>
                </a:cubicBezTo>
                <a:cubicBezTo>
                  <a:pt x="114" y="106"/>
                  <a:pt x="112" y="104"/>
                  <a:pt x="112" y="102"/>
                </a:cubicBezTo>
                <a:close/>
                <a:moveTo>
                  <a:pt x="101" y="106"/>
                </a:moveTo>
                <a:cubicBezTo>
                  <a:pt x="104" y="106"/>
                  <a:pt x="106" y="104"/>
                  <a:pt x="106" y="102"/>
                </a:cubicBezTo>
                <a:cubicBezTo>
                  <a:pt x="106" y="99"/>
                  <a:pt x="104" y="97"/>
                  <a:pt x="101" y="97"/>
                </a:cubicBezTo>
                <a:cubicBezTo>
                  <a:pt x="99" y="97"/>
                  <a:pt x="97" y="99"/>
                  <a:pt x="97" y="102"/>
                </a:cubicBezTo>
                <a:cubicBezTo>
                  <a:pt x="97" y="104"/>
                  <a:pt x="99" y="106"/>
                  <a:pt x="101" y="106"/>
                </a:cubicBezTo>
                <a:close/>
                <a:moveTo>
                  <a:pt x="86" y="106"/>
                </a:moveTo>
                <a:cubicBezTo>
                  <a:pt x="89" y="106"/>
                  <a:pt x="91" y="104"/>
                  <a:pt x="91" y="102"/>
                </a:cubicBezTo>
                <a:cubicBezTo>
                  <a:pt x="91" y="99"/>
                  <a:pt x="89" y="97"/>
                  <a:pt x="86" y="97"/>
                </a:cubicBezTo>
                <a:cubicBezTo>
                  <a:pt x="84" y="97"/>
                  <a:pt x="82" y="99"/>
                  <a:pt x="82" y="102"/>
                </a:cubicBezTo>
                <a:cubicBezTo>
                  <a:pt x="82" y="104"/>
                  <a:pt x="84" y="106"/>
                  <a:pt x="86" y="106"/>
                </a:cubicBez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49" y="136"/>
                </a:moveTo>
                <a:cubicBezTo>
                  <a:pt x="149" y="144"/>
                  <a:pt x="155" y="150"/>
                  <a:pt x="163" y="150"/>
                </a:cubicBezTo>
                <a:cubicBezTo>
                  <a:pt x="171" y="150"/>
                  <a:pt x="178" y="144"/>
                  <a:pt x="178" y="136"/>
                </a:cubicBezTo>
                <a:cubicBezTo>
                  <a:pt x="178" y="129"/>
                  <a:pt x="171" y="122"/>
                  <a:pt x="163" y="122"/>
                </a:cubicBezTo>
                <a:cubicBezTo>
                  <a:pt x="155" y="122"/>
                  <a:pt x="149" y="129"/>
                  <a:pt x="149" y="136"/>
                </a:cubicBezTo>
                <a:close/>
                <a:moveTo>
                  <a:pt x="138" y="158"/>
                </a:moveTo>
                <a:cubicBezTo>
                  <a:pt x="138" y="158"/>
                  <a:pt x="139" y="176"/>
                  <a:pt x="140" y="180"/>
                </a:cubicBezTo>
                <a:cubicBezTo>
                  <a:pt x="142" y="184"/>
                  <a:pt x="147" y="187"/>
                  <a:pt x="147" y="191"/>
                </a:cubicBezTo>
                <a:cubicBezTo>
                  <a:pt x="147" y="201"/>
                  <a:pt x="147" y="201"/>
                  <a:pt x="147" y="201"/>
                </a:cubicBezTo>
                <a:cubicBezTo>
                  <a:pt x="147" y="201"/>
                  <a:pt x="155" y="203"/>
                  <a:pt x="163" y="203"/>
                </a:cubicBezTo>
                <a:cubicBezTo>
                  <a:pt x="171" y="203"/>
                  <a:pt x="180" y="201"/>
                  <a:pt x="180" y="201"/>
                </a:cubicBezTo>
                <a:cubicBezTo>
                  <a:pt x="180" y="191"/>
                  <a:pt x="180" y="191"/>
                  <a:pt x="180" y="191"/>
                </a:cubicBezTo>
                <a:cubicBezTo>
                  <a:pt x="180" y="187"/>
                  <a:pt x="185" y="184"/>
                  <a:pt x="186" y="180"/>
                </a:cubicBezTo>
                <a:cubicBezTo>
                  <a:pt x="188" y="176"/>
                  <a:pt x="189" y="158"/>
                  <a:pt x="189" y="158"/>
                </a:cubicBezTo>
                <a:cubicBezTo>
                  <a:pt x="189" y="158"/>
                  <a:pt x="184" y="156"/>
                  <a:pt x="174" y="155"/>
                </a:cubicBezTo>
                <a:cubicBezTo>
                  <a:pt x="172" y="154"/>
                  <a:pt x="168" y="152"/>
                  <a:pt x="163" y="152"/>
                </a:cubicBezTo>
                <a:cubicBezTo>
                  <a:pt x="158" y="152"/>
                  <a:pt x="154" y="154"/>
                  <a:pt x="152" y="155"/>
                </a:cubicBezTo>
                <a:cubicBezTo>
                  <a:pt x="143" y="156"/>
                  <a:pt x="138" y="158"/>
                  <a:pt x="138" y="158"/>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62" y="104"/>
                </a:moveTo>
                <a:cubicBezTo>
                  <a:pt x="262" y="96"/>
                  <a:pt x="256" y="90"/>
                  <a:pt x="248" y="90"/>
                </a:cubicBezTo>
                <a:cubicBezTo>
                  <a:pt x="79" y="90"/>
                  <a:pt x="79" y="90"/>
                  <a:pt x="79" y="90"/>
                </a:cubicBezTo>
                <a:cubicBezTo>
                  <a:pt x="71" y="90"/>
                  <a:pt x="64" y="96"/>
                  <a:pt x="64" y="104"/>
                </a:cubicBezTo>
                <a:cubicBezTo>
                  <a:pt x="64" y="222"/>
                  <a:pt x="64" y="222"/>
                  <a:pt x="64" y="222"/>
                </a:cubicBezTo>
                <a:cubicBezTo>
                  <a:pt x="64" y="229"/>
                  <a:pt x="71" y="236"/>
                  <a:pt x="79" y="236"/>
                </a:cubicBezTo>
                <a:cubicBezTo>
                  <a:pt x="248" y="236"/>
                  <a:pt x="248" y="236"/>
                  <a:pt x="248" y="236"/>
                </a:cubicBezTo>
                <a:cubicBezTo>
                  <a:pt x="256" y="236"/>
                  <a:pt x="262" y="229"/>
                  <a:pt x="262" y="222"/>
                </a:cubicBezTo>
                <a:lnTo>
                  <a:pt x="262"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5" name="عنصر نائب للصورة 4">
            <a:extLst>
              <a:ext uri="{FF2B5EF4-FFF2-40B4-BE49-F238E27FC236}">
                <a16:creationId xmlns:a16="http://schemas.microsoft.com/office/drawing/2014/main" id="{637160B4-EFD6-4EAE-82D4-79200FF94D0E}"/>
              </a:ext>
            </a:extLst>
          </p:cNvPr>
          <p:cNvSpPr>
            <a:spLocks noGrp="1"/>
          </p:cNvSpPr>
          <p:nvPr>
            <p:ph type="pic" sz="quarter" idx="10"/>
          </p:nvPr>
        </p:nvSpPr>
        <p:spPr/>
      </p:sp>
      <p:sp>
        <p:nvSpPr>
          <p:cNvPr id="15" name="Rounded Rectangle 14"/>
          <p:cNvSpPr/>
          <p:nvPr/>
        </p:nvSpPr>
        <p:spPr>
          <a:xfrm>
            <a:off x="119221" y="1481609"/>
            <a:ext cx="1230199"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6" name="Freeform 38"/>
          <p:cNvSpPr>
            <a:spLocks noEditPoints="1"/>
          </p:cNvSpPr>
          <p:nvPr/>
        </p:nvSpPr>
        <p:spPr bwMode="auto">
          <a:xfrm>
            <a:off x="356840" y="1716328"/>
            <a:ext cx="699973" cy="674196"/>
          </a:xfrm>
          <a:custGeom>
            <a:avLst/>
            <a:gdLst>
              <a:gd name="T0" fmla="*/ 112 w 326"/>
              <a:gd name="T1" fmla="*/ 102 h 326"/>
              <a:gd name="T2" fmla="*/ 117 w 326"/>
              <a:gd name="T3" fmla="*/ 97 h 326"/>
              <a:gd name="T4" fmla="*/ 121 w 326"/>
              <a:gd name="T5" fmla="*/ 102 h 326"/>
              <a:gd name="T6" fmla="*/ 117 w 326"/>
              <a:gd name="T7" fmla="*/ 106 h 326"/>
              <a:gd name="T8" fmla="*/ 112 w 326"/>
              <a:gd name="T9" fmla="*/ 102 h 326"/>
              <a:gd name="T10" fmla="*/ 101 w 326"/>
              <a:gd name="T11" fmla="*/ 106 h 326"/>
              <a:gd name="T12" fmla="*/ 106 w 326"/>
              <a:gd name="T13" fmla="*/ 102 h 326"/>
              <a:gd name="T14" fmla="*/ 101 w 326"/>
              <a:gd name="T15" fmla="*/ 97 h 326"/>
              <a:gd name="T16" fmla="*/ 97 w 326"/>
              <a:gd name="T17" fmla="*/ 102 h 326"/>
              <a:gd name="T18" fmla="*/ 101 w 326"/>
              <a:gd name="T19" fmla="*/ 106 h 326"/>
              <a:gd name="T20" fmla="*/ 86 w 326"/>
              <a:gd name="T21" fmla="*/ 106 h 326"/>
              <a:gd name="T22" fmla="*/ 91 w 326"/>
              <a:gd name="T23" fmla="*/ 102 h 326"/>
              <a:gd name="T24" fmla="*/ 86 w 326"/>
              <a:gd name="T25" fmla="*/ 97 h 326"/>
              <a:gd name="T26" fmla="*/ 82 w 326"/>
              <a:gd name="T27" fmla="*/ 102 h 326"/>
              <a:gd name="T28" fmla="*/ 86 w 326"/>
              <a:gd name="T29" fmla="*/ 106 h 326"/>
              <a:gd name="T30" fmla="*/ 76 w 326"/>
              <a:gd name="T31" fmla="*/ 110 h 326"/>
              <a:gd name="T32" fmla="*/ 250 w 326"/>
              <a:gd name="T33" fmla="*/ 110 h 326"/>
              <a:gd name="T34" fmla="*/ 250 w 326"/>
              <a:gd name="T35" fmla="*/ 214 h 326"/>
              <a:gd name="T36" fmla="*/ 76 w 326"/>
              <a:gd name="T37" fmla="*/ 214 h 326"/>
              <a:gd name="T38" fmla="*/ 76 w 326"/>
              <a:gd name="T39" fmla="*/ 110 h 326"/>
              <a:gd name="T40" fmla="*/ 149 w 326"/>
              <a:gd name="T41" fmla="*/ 136 h 326"/>
              <a:gd name="T42" fmla="*/ 163 w 326"/>
              <a:gd name="T43" fmla="*/ 150 h 326"/>
              <a:gd name="T44" fmla="*/ 178 w 326"/>
              <a:gd name="T45" fmla="*/ 136 h 326"/>
              <a:gd name="T46" fmla="*/ 163 w 326"/>
              <a:gd name="T47" fmla="*/ 122 h 326"/>
              <a:gd name="T48" fmla="*/ 149 w 326"/>
              <a:gd name="T49" fmla="*/ 136 h 326"/>
              <a:gd name="T50" fmla="*/ 138 w 326"/>
              <a:gd name="T51" fmla="*/ 158 h 326"/>
              <a:gd name="T52" fmla="*/ 140 w 326"/>
              <a:gd name="T53" fmla="*/ 180 h 326"/>
              <a:gd name="T54" fmla="*/ 147 w 326"/>
              <a:gd name="T55" fmla="*/ 191 h 326"/>
              <a:gd name="T56" fmla="*/ 147 w 326"/>
              <a:gd name="T57" fmla="*/ 201 h 326"/>
              <a:gd name="T58" fmla="*/ 163 w 326"/>
              <a:gd name="T59" fmla="*/ 203 h 326"/>
              <a:gd name="T60" fmla="*/ 180 w 326"/>
              <a:gd name="T61" fmla="*/ 201 h 326"/>
              <a:gd name="T62" fmla="*/ 180 w 326"/>
              <a:gd name="T63" fmla="*/ 191 h 326"/>
              <a:gd name="T64" fmla="*/ 186 w 326"/>
              <a:gd name="T65" fmla="*/ 180 h 326"/>
              <a:gd name="T66" fmla="*/ 189 w 326"/>
              <a:gd name="T67" fmla="*/ 158 h 326"/>
              <a:gd name="T68" fmla="*/ 174 w 326"/>
              <a:gd name="T69" fmla="*/ 155 h 326"/>
              <a:gd name="T70" fmla="*/ 163 w 326"/>
              <a:gd name="T71" fmla="*/ 152 h 326"/>
              <a:gd name="T72" fmla="*/ 152 w 326"/>
              <a:gd name="T73" fmla="*/ 155 h 326"/>
              <a:gd name="T74" fmla="*/ 138 w 326"/>
              <a:gd name="T75" fmla="*/ 158 h 326"/>
              <a:gd name="T76" fmla="*/ 326 w 326"/>
              <a:gd name="T77" fmla="*/ 163 h 326"/>
              <a:gd name="T78" fmla="*/ 163 w 326"/>
              <a:gd name="T79" fmla="*/ 326 h 326"/>
              <a:gd name="T80" fmla="*/ 0 w 326"/>
              <a:gd name="T81" fmla="*/ 163 h 326"/>
              <a:gd name="T82" fmla="*/ 163 w 326"/>
              <a:gd name="T83" fmla="*/ 0 h 326"/>
              <a:gd name="T84" fmla="*/ 326 w 326"/>
              <a:gd name="T85" fmla="*/ 163 h 326"/>
              <a:gd name="T86" fmla="*/ 262 w 326"/>
              <a:gd name="T87" fmla="*/ 104 h 326"/>
              <a:gd name="T88" fmla="*/ 248 w 326"/>
              <a:gd name="T89" fmla="*/ 90 h 326"/>
              <a:gd name="T90" fmla="*/ 79 w 326"/>
              <a:gd name="T91" fmla="*/ 90 h 326"/>
              <a:gd name="T92" fmla="*/ 64 w 326"/>
              <a:gd name="T93" fmla="*/ 104 h 326"/>
              <a:gd name="T94" fmla="*/ 64 w 326"/>
              <a:gd name="T95" fmla="*/ 222 h 326"/>
              <a:gd name="T96" fmla="*/ 79 w 326"/>
              <a:gd name="T97" fmla="*/ 236 h 326"/>
              <a:gd name="T98" fmla="*/ 248 w 326"/>
              <a:gd name="T99" fmla="*/ 236 h 326"/>
              <a:gd name="T100" fmla="*/ 262 w 326"/>
              <a:gd name="T101" fmla="*/ 222 h 326"/>
              <a:gd name="T102" fmla="*/ 262 w 326"/>
              <a:gd name="T103" fmla="*/ 10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 h="326">
                <a:moveTo>
                  <a:pt x="112" y="102"/>
                </a:moveTo>
                <a:cubicBezTo>
                  <a:pt x="112" y="99"/>
                  <a:pt x="114" y="97"/>
                  <a:pt x="117" y="97"/>
                </a:cubicBezTo>
                <a:cubicBezTo>
                  <a:pt x="119" y="97"/>
                  <a:pt x="121" y="99"/>
                  <a:pt x="121" y="102"/>
                </a:cubicBezTo>
                <a:cubicBezTo>
                  <a:pt x="121" y="104"/>
                  <a:pt x="119" y="106"/>
                  <a:pt x="117" y="106"/>
                </a:cubicBezTo>
                <a:cubicBezTo>
                  <a:pt x="114" y="106"/>
                  <a:pt x="112" y="104"/>
                  <a:pt x="112" y="102"/>
                </a:cubicBezTo>
                <a:close/>
                <a:moveTo>
                  <a:pt x="101" y="106"/>
                </a:moveTo>
                <a:cubicBezTo>
                  <a:pt x="104" y="106"/>
                  <a:pt x="106" y="104"/>
                  <a:pt x="106" y="102"/>
                </a:cubicBezTo>
                <a:cubicBezTo>
                  <a:pt x="106" y="99"/>
                  <a:pt x="104" y="97"/>
                  <a:pt x="101" y="97"/>
                </a:cubicBezTo>
                <a:cubicBezTo>
                  <a:pt x="99" y="97"/>
                  <a:pt x="97" y="99"/>
                  <a:pt x="97" y="102"/>
                </a:cubicBezTo>
                <a:cubicBezTo>
                  <a:pt x="97" y="104"/>
                  <a:pt x="99" y="106"/>
                  <a:pt x="101" y="106"/>
                </a:cubicBezTo>
                <a:close/>
                <a:moveTo>
                  <a:pt x="86" y="106"/>
                </a:moveTo>
                <a:cubicBezTo>
                  <a:pt x="89" y="106"/>
                  <a:pt x="91" y="104"/>
                  <a:pt x="91" y="102"/>
                </a:cubicBezTo>
                <a:cubicBezTo>
                  <a:pt x="91" y="99"/>
                  <a:pt x="89" y="97"/>
                  <a:pt x="86" y="97"/>
                </a:cubicBezTo>
                <a:cubicBezTo>
                  <a:pt x="84" y="97"/>
                  <a:pt x="82" y="99"/>
                  <a:pt x="82" y="102"/>
                </a:cubicBezTo>
                <a:cubicBezTo>
                  <a:pt x="82" y="104"/>
                  <a:pt x="84" y="106"/>
                  <a:pt x="86" y="106"/>
                </a:cubicBez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49" y="136"/>
                </a:moveTo>
                <a:cubicBezTo>
                  <a:pt x="149" y="144"/>
                  <a:pt x="155" y="150"/>
                  <a:pt x="163" y="150"/>
                </a:cubicBezTo>
                <a:cubicBezTo>
                  <a:pt x="171" y="150"/>
                  <a:pt x="178" y="144"/>
                  <a:pt x="178" y="136"/>
                </a:cubicBezTo>
                <a:cubicBezTo>
                  <a:pt x="178" y="129"/>
                  <a:pt x="171" y="122"/>
                  <a:pt x="163" y="122"/>
                </a:cubicBezTo>
                <a:cubicBezTo>
                  <a:pt x="155" y="122"/>
                  <a:pt x="149" y="129"/>
                  <a:pt x="149" y="136"/>
                </a:cubicBezTo>
                <a:close/>
                <a:moveTo>
                  <a:pt x="138" y="158"/>
                </a:moveTo>
                <a:cubicBezTo>
                  <a:pt x="138" y="158"/>
                  <a:pt x="139" y="176"/>
                  <a:pt x="140" y="180"/>
                </a:cubicBezTo>
                <a:cubicBezTo>
                  <a:pt x="142" y="184"/>
                  <a:pt x="147" y="187"/>
                  <a:pt x="147" y="191"/>
                </a:cubicBezTo>
                <a:cubicBezTo>
                  <a:pt x="147" y="201"/>
                  <a:pt x="147" y="201"/>
                  <a:pt x="147" y="201"/>
                </a:cubicBezTo>
                <a:cubicBezTo>
                  <a:pt x="147" y="201"/>
                  <a:pt x="155" y="203"/>
                  <a:pt x="163" y="203"/>
                </a:cubicBezTo>
                <a:cubicBezTo>
                  <a:pt x="171" y="203"/>
                  <a:pt x="180" y="201"/>
                  <a:pt x="180" y="201"/>
                </a:cubicBezTo>
                <a:cubicBezTo>
                  <a:pt x="180" y="191"/>
                  <a:pt x="180" y="191"/>
                  <a:pt x="180" y="191"/>
                </a:cubicBezTo>
                <a:cubicBezTo>
                  <a:pt x="180" y="187"/>
                  <a:pt x="185" y="184"/>
                  <a:pt x="186" y="180"/>
                </a:cubicBezTo>
                <a:cubicBezTo>
                  <a:pt x="188" y="176"/>
                  <a:pt x="189" y="158"/>
                  <a:pt x="189" y="158"/>
                </a:cubicBezTo>
                <a:cubicBezTo>
                  <a:pt x="189" y="158"/>
                  <a:pt x="184" y="156"/>
                  <a:pt x="174" y="155"/>
                </a:cubicBezTo>
                <a:cubicBezTo>
                  <a:pt x="172" y="154"/>
                  <a:pt x="168" y="152"/>
                  <a:pt x="163" y="152"/>
                </a:cubicBezTo>
                <a:cubicBezTo>
                  <a:pt x="158" y="152"/>
                  <a:pt x="154" y="154"/>
                  <a:pt x="152" y="155"/>
                </a:cubicBezTo>
                <a:cubicBezTo>
                  <a:pt x="143" y="156"/>
                  <a:pt x="138" y="158"/>
                  <a:pt x="138" y="158"/>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62" y="104"/>
                </a:moveTo>
                <a:cubicBezTo>
                  <a:pt x="262" y="96"/>
                  <a:pt x="256" y="90"/>
                  <a:pt x="248" y="90"/>
                </a:cubicBezTo>
                <a:cubicBezTo>
                  <a:pt x="79" y="90"/>
                  <a:pt x="79" y="90"/>
                  <a:pt x="79" y="90"/>
                </a:cubicBezTo>
                <a:cubicBezTo>
                  <a:pt x="71" y="90"/>
                  <a:pt x="64" y="96"/>
                  <a:pt x="64" y="104"/>
                </a:cubicBezTo>
                <a:cubicBezTo>
                  <a:pt x="64" y="222"/>
                  <a:pt x="64" y="222"/>
                  <a:pt x="64" y="222"/>
                </a:cubicBezTo>
                <a:cubicBezTo>
                  <a:pt x="64" y="229"/>
                  <a:pt x="71" y="236"/>
                  <a:pt x="79" y="236"/>
                </a:cubicBezTo>
                <a:cubicBezTo>
                  <a:pt x="248" y="236"/>
                  <a:pt x="248" y="236"/>
                  <a:pt x="248" y="236"/>
                </a:cubicBezTo>
                <a:cubicBezTo>
                  <a:pt x="256" y="236"/>
                  <a:pt x="262" y="229"/>
                  <a:pt x="262" y="222"/>
                </a:cubicBezTo>
                <a:lnTo>
                  <a:pt x="262"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56090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3764209">
            <a:off x="5757" y="-240529"/>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4" name="Freeform 13"/>
          <p:cNvSpPr/>
          <p:nvPr/>
        </p:nvSpPr>
        <p:spPr>
          <a:xfrm rot="20562098">
            <a:off x="30316" y="-392541"/>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2" name="Freeform 11"/>
          <p:cNvSpPr/>
          <p:nvPr/>
        </p:nvSpPr>
        <p:spPr>
          <a:xfrm rot="1768829">
            <a:off x="-220480" y="-351236"/>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7376160" y="1577357"/>
            <a:ext cx="4572000" cy="584775"/>
          </a:xfrm>
          <a:prstGeom prst="rect">
            <a:avLst/>
          </a:prstGeom>
          <a:noFill/>
        </p:spPr>
        <p:txBody>
          <a:bodyPr wrap="square" rtlCol="0" anchor="ctr">
            <a:spAutoFit/>
          </a:bodyPr>
          <a:lstStyle/>
          <a:p>
            <a:pPr algn="ctr"/>
            <a:r>
              <a:rPr lang="en-US" sz="3200" b="1" dirty="0" smtClean="0"/>
              <a:t>Previous work</a:t>
            </a:r>
            <a:endParaRPr lang="en-ID" sz="8000" b="1" dirty="0">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7089355" y="2530922"/>
            <a:ext cx="5102645" cy="415498"/>
          </a:xfrm>
          <a:prstGeom prst="rect">
            <a:avLst/>
          </a:prstGeom>
          <a:noFill/>
        </p:spPr>
        <p:txBody>
          <a:bodyPr wrap="square" rtlCol="0" anchor="ctr">
            <a:spAutoFit/>
          </a:bodyPr>
          <a:lstStyle/>
          <a:p>
            <a:pPr marL="342900" indent="-342900" algn="justLow">
              <a:buFont typeface="Wingdings" panose="05000000000000000000" pitchFamily="2" charset="2"/>
              <a:buChar char="v"/>
            </a:pPr>
            <a:r>
              <a:rPr lang="en-US" sz="2100" b="1">
                <a:solidFill>
                  <a:srgbClr val="FF0000"/>
                </a:solidFill>
              </a:rPr>
              <a:t>inventory of the University of Sabh</a:t>
            </a:r>
            <a:endParaRPr lang="en-ID" sz="2100" b="1" dirty="0">
              <a:solidFill>
                <a:srgbClr val="FF0000"/>
              </a:solidFill>
              <a:latin typeface="DIN Next LT Arabic Light" panose="020B0303020203050203" pitchFamily="34" charset="-78"/>
              <a:cs typeface="DIN Next LT Arabic Light" panose="020B0303020203050203" pitchFamily="34" charset="-78"/>
            </a:endParaRPr>
          </a:p>
        </p:txBody>
      </p:sp>
      <p:sp>
        <p:nvSpPr>
          <p:cNvPr id="19" name="TextBox 18"/>
          <p:cNvSpPr txBox="1"/>
          <p:nvPr/>
        </p:nvSpPr>
        <p:spPr>
          <a:xfrm>
            <a:off x="7292276" y="2926918"/>
            <a:ext cx="4899724" cy="3139321"/>
          </a:xfrm>
          <a:prstGeom prst="rect">
            <a:avLst/>
          </a:prstGeom>
          <a:noFill/>
        </p:spPr>
        <p:txBody>
          <a:bodyPr wrap="square" rtlCol="0" anchor="ctr">
            <a:spAutoFit/>
          </a:bodyPr>
          <a:lstStyle/>
          <a:p>
            <a:pPr marL="285750" indent="-285750">
              <a:buFont typeface="Wingdings" panose="05000000000000000000" pitchFamily="2" charset="2"/>
              <a:buChar char="Ø"/>
            </a:pPr>
            <a:r>
              <a:rPr lang="en-US" b="1" dirty="0"/>
              <a:t>Graduation Search The Bachelor's degree </a:t>
            </a:r>
            <a:r>
              <a:rPr lang="en-US" b="1" dirty="0" smtClean="0"/>
              <a:t>prepared </a:t>
            </a:r>
            <a:r>
              <a:rPr lang="en-US" b="1" dirty="0"/>
              <a:t>by </a:t>
            </a:r>
            <a:r>
              <a:rPr lang="en-US" b="1" dirty="0" err="1"/>
              <a:t>Somia</a:t>
            </a:r>
            <a:r>
              <a:rPr lang="en-US" b="1" dirty="0"/>
              <a:t> </a:t>
            </a:r>
            <a:r>
              <a:rPr lang="en-US" b="1" dirty="0" err="1" smtClean="0"/>
              <a:t>Abdulqader</a:t>
            </a:r>
            <a:r>
              <a:rPr lang="en-US" b="1" dirty="0"/>
              <a:t> </a:t>
            </a:r>
            <a:r>
              <a:rPr lang="en-US" b="1" dirty="0" smtClean="0"/>
              <a:t>and </a:t>
            </a:r>
            <a:r>
              <a:rPr lang="en-US" b="1" dirty="0"/>
              <a:t>Maryam </a:t>
            </a:r>
            <a:r>
              <a:rPr lang="en-US" b="1" dirty="0" err="1"/>
              <a:t>Abdulqader</a:t>
            </a:r>
            <a:r>
              <a:rPr lang="en-US" b="1" dirty="0"/>
              <a:t>. </a:t>
            </a:r>
            <a:endParaRPr lang="en-US" b="1" dirty="0" smtClean="0"/>
          </a:p>
          <a:p>
            <a:endParaRPr lang="en-US" b="1" dirty="0"/>
          </a:p>
          <a:p>
            <a:pPr marL="285750" indent="-285750">
              <a:buFont typeface="Wingdings" panose="05000000000000000000" pitchFamily="2" charset="2"/>
              <a:buChar char="Ø"/>
            </a:pPr>
            <a:r>
              <a:rPr lang="en-US" b="1" dirty="0" smtClean="0"/>
              <a:t>Software </a:t>
            </a:r>
            <a:r>
              <a:rPr lang="en-US" b="1" dirty="0"/>
              <a:t>used in the design: Building and documenting this research, which adopts the design of the warehouse system for the Faculty of Al-Alou Languages, which is: as follows:2010 Basic </a:t>
            </a:r>
            <a:r>
              <a:rPr lang="en-US" b="1" dirty="0" err="1"/>
              <a:t>Visula</a:t>
            </a:r>
            <a:r>
              <a:rPr lang="en-US" b="1" dirty="0"/>
              <a:t> for designing and </a:t>
            </a:r>
            <a:r>
              <a:rPr lang="en-US" b="1" dirty="0" smtClean="0"/>
              <a:t>programming</a:t>
            </a:r>
            <a:endParaRPr lang="en-ID" sz="2000" b="1" dirty="0">
              <a:latin typeface="DIN Next LT Arabic Light" panose="020B0303020203050203" pitchFamily="34" charset="-78"/>
              <a:cs typeface="DIN Next LT Arabic Light" panose="020B0303020203050203" pitchFamily="34" charset="-78"/>
            </a:endParaRPr>
          </a:p>
        </p:txBody>
      </p:sp>
      <p:sp>
        <p:nvSpPr>
          <p:cNvPr id="13" name="Rectangle 12"/>
          <p:cNvSpPr/>
          <p:nvPr/>
        </p:nvSpPr>
        <p:spPr>
          <a:xfrm>
            <a:off x="7939675" y="0"/>
            <a:ext cx="4252326"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lnSpc>
                <a:spcPct val="300000"/>
              </a:lnSpc>
            </a:pPr>
            <a:r>
              <a:rPr lang="en-GB" b="1" dirty="0">
                <a:solidFill>
                  <a:schemeClr val="tx1"/>
                </a:solidFill>
              </a:rPr>
              <a:t> Inventory Management System (IMS)</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428" r="9428"/>
          <a:stretch>
            <a:fillRect/>
          </a:stretch>
        </p:blipFill>
        <p:spPr>
          <a:xfrm>
            <a:off x="746916" y="164201"/>
            <a:ext cx="5628499" cy="5564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481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3764209">
            <a:off x="5757" y="-240529"/>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4" name="Freeform 13"/>
          <p:cNvSpPr/>
          <p:nvPr/>
        </p:nvSpPr>
        <p:spPr>
          <a:xfrm rot="20562098">
            <a:off x="30316" y="-392541"/>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2" name="Freeform 11"/>
          <p:cNvSpPr/>
          <p:nvPr/>
        </p:nvSpPr>
        <p:spPr>
          <a:xfrm rot="1768829">
            <a:off x="-220480" y="-351236"/>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7376160" y="1577357"/>
            <a:ext cx="4572000" cy="584775"/>
          </a:xfrm>
          <a:prstGeom prst="rect">
            <a:avLst/>
          </a:prstGeom>
          <a:noFill/>
        </p:spPr>
        <p:txBody>
          <a:bodyPr wrap="square" rtlCol="0" anchor="ctr">
            <a:spAutoFit/>
          </a:bodyPr>
          <a:lstStyle/>
          <a:p>
            <a:pPr algn="ctr"/>
            <a:r>
              <a:rPr lang="en-US" sz="3200" b="1" dirty="0" smtClean="0"/>
              <a:t>Previous work</a:t>
            </a:r>
            <a:endParaRPr lang="en-ID" sz="8000" b="1" dirty="0">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7089355" y="2530922"/>
            <a:ext cx="5102645" cy="415498"/>
          </a:xfrm>
          <a:prstGeom prst="rect">
            <a:avLst/>
          </a:prstGeom>
          <a:noFill/>
        </p:spPr>
        <p:txBody>
          <a:bodyPr wrap="square" rtlCol="0" anchor="ctr">
            <a:spAutoFit/>
          </a:bodyPr>
          <a:lstStyle/>
          <a:p>
            <a:pPr marL="342900" indent="-342900" algn="justLow">
              <a:buFont typeface="Wingdings" panose="05000000000000000000" pitchFamily="2" charset="2"/>
              <a:buChar char="v"/>
            </a:pPr>
            <a:r>
              <a:rPr lang="en-US" sz="2100" b="1" dirty="0">
                <a:solidFill>
                  <a:srgbClr val="FF0000"/>
                </a:solidFill>
              </a:rPr>
              <a:t>inventory of the University of </a:t>
            </a:r>
            <a:r>
              <a:rPr lang="en-US" sz="2100" b="1" dirty="0" err="1">
                <a:solidFill>
                  <a:srgbClr val="FF0000"/>
                </a:solidFill>
              </a:rPr>
              <a:t>Sabh</a:t>
            </a:r>
            <a:endParaRPr lang="en-ID" sz="2100" b="1" dirty="0">
              <a:solidFill>
                <a:srgbClr val="FF0000"/>
              </a:solidFill>
              <a:latin typeface="DIN Next LT Arabic Light" panose="020B0303020203050203" pitchFamily="34" charset="-78"/>
              <a:cs typeface="DIN Next LT Arabic Light" panose="020B0303020203050203" pitchFamily="34" charset="-78"/>
            </a:endParaRPr>
          </a:p>
        </p:txBody>
      </p:sp>
      <p:sp>
        <p:nvSpPr>
          <p:cNvPr id="19" name="TextBox 18"/>
          <p:cNvSpPr txBox="1"/>
          <p:nvPr/>
        </p:nvSpPr>
        <p:spPr>
          <a:xfrm>
            <a:off x="7292276" y="3010750"/>
            <a:ext cx="4899724" cy="2677656"/>
          </a:xfrm>
          <a:prstGeom prst="rect">
            <a:avLst/>
          </a:prstGeom>
          <a:noFill/>
        </p:spPr>
        <p:txBody>
          <a:bodyPr wrap="square" rtlCol="0" anchor="ctr">
            <a:spAutoFit/>
          </a:bodyPr>
          <a:lstStyle/>
          <a:p>
            <a:pPr marL="285750" indent="-285750">
              <a:buFont typeface="Arial" panose="020B0604020202020204" pitchFamily="34" charset="0"/>
              <a:buChar char="•"/>
            </a:pPr>
            <a:r>
              <a:rPr lang="en-US" sz="2400" b="1" dirty="0" smtClean="0">
                <a:solidFill>
                  <a:srgbClr val="7030A0"/>
                </a:solidFill>
              </a:rPr>
              <a:t>Disadvantage </a:t>
            </a:r>
            <a:r>
              <a:rPr lang="en-US" sz="2400" b="1" dirty="0">
                <a:solidFill>
                  <a:srgbClr val="7030A0"/>
                </a:solidFill>
              </a:rPr>
              <a:t>of project: </a:t>
            </a:r>
          </a:p>
          <a:p>
            <a:pPr marL="285750" indent="-285750">
              <a:buFont typeface="Wingdings" panose="05000000000000000000" pitchFamily="2" charset="2"/>
              <a:buChar char="Ø"/>
            </a:pPr>
            <a:r>
              <a:rPr lang="en-US" b="1" dirty="0" smtClean="0"/>
              <a:t>Can’t </a:t>
            </a:r>
            <a:r>
              <a:rPr lang="en-US" b="1" dirty="0"/>
              <a:t>to development in future because low in analyses database.</a:t>
            </a:r>
          </a:p>
          <a:p>
            <a:pPr marL="285750" indent="-285750">
              <a:buFont typeface="Wingdings" panose="05000000000000000000" pitchFamily="2" charset="2"/>
              <a:buChar char="Ø"/>
            </a:pPr>
            <a:r>
              <a:rPr lang="en-US" b="1" dirty="0"/>
              <a:t> </a:t>
            </a:r>
            <a:r>
              <a:rPr lang="en-US" b="1" dirty="0" smtClean="0"/>
              <a:t>Can’t </a:t>
            </a:r>
            <a:r>
              <a:rPr lang="en-US" b="1" dirty="0"/>
              <a:t>generate required reports easily.</a:t>
            </a:r>
          </a:p>
          <a:p>
            <a:pPr marL="285750" indent="-285750">
              <a:buFont typeface="Wingdings" panose="05000000000000000000" pitchFamily="2" charset="2"/>
              <a:buChar char="Ø"/>
            </a:pPr>
            <a:r>
              <a:rPr lang="en-US" b="1" dirty="0"/>
              <a:t> </a:t>
            </a:r>
            <a:r>
              <a:rPr lang="en-US" b="1" dirty="0" smtClean="0"/>
              <a:t>Easy </a:t>
            </a:r>
            <a:r>
              <a:rPr lang="en-US" b="1" dirty="0"/>
              <a:t>to use GUI that does not requires.</a:t>
            </a:r>
          </a:p>
          <a:p>
            <a:pPr marL="285750" indent="-285750">
              <a:buFont typeface="Wingdings" panose="05000000000000000000" pitchFamily="2" charset="2"/>
              <a:buChar char="Ø"/>
            </a:pPr>
            <a:r>
              <a:rPr lang="en-US" b="1" dirty="0"/>
              <a:t> </a:t>
            </a:r>
            <a:r>
              <a:rPr lang="en-US" b="1" dirty="0" smtClean="0"/>
              <a:t>Not </a:t>
            </a:r>
            <a:r>
              <a:rPr lang="en-US" b="1" dirty="0"/>
              <a:t>monitored all the operational store as required.</a:t>
            </a:r>
          </a:p>
          <a:p>
            <a:pPr marL="285750" indent="-285750">
              <a:buFont typeface="Wingdings" panose="05000000000000000000" pitchFamily="2" charset="2"/>
              <a:buChar char="Ø"/>
            </a:pPr>
            <a:r>
              <a:rPr lang="en-US" b="1" dirty="0"/>
              <a:t> </a:t>
            </a:r>
            <a:r>
              <a:rPr lang="en-US" b="1" dirty="0" smtClean="0"/>
              <a:t>Bad </a:t>
            </a:r>
            <a:r>
              <a:rPr lang="en-US" b="1" dirty="0"/>
              <a:t>at system privileges and users management.</a:t>
            </a:r>
            <a:endParaRPr lang="en-ID" b="1" dirty="0">
              <a:latin typeface="DIN Next LT Arabic Light" panose="020B0303020203050203" pitchFamily="34" charset="-78"/>
              <a:cs typeface="DIN Next LT Arabic Light" panose="020B0303020203050203" pitchFamily="34" charset="-78"/>
            </a:endParaRPr>
          </a:p>
        </p:txBody>
      </p:sp>
      <p:sp>
        <p:nvSpPr>
          <p:cNvPr id="13" name="Rectangle 12"/>
          <p:cNvSpPr/>
          <p:nvPr/>
        </p:nvSpPr>
        <p:spPr>
          <a:xfrm>
            <a:off x="7939675" y="0"/>
            <a:ext cx="4252326"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lnSpc>
                <a:spcPct val="300000"/>
              </a:lnSpc>
            </a:pPr>
            <a:r>
              <a:rPr lang="en-GB" b="1" dirty="0">
                <a:solidFill>
                  <a:schemeClr val="tx1"/>
                </a:solidFill>
              </a:rPr>
              <a:t> Inventory Management System (IMS)</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428" r="9428"/>
          <a:stretch>
            <a:fillRect/>
          </a:stretch>
        </p:blipFill>
        <p:spPr>
          <a:xfrm>
            <a:off x="746916" y="164201"/>
            <a:ext cx="5628499" cy="5564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3809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foxi4">
      <a:dk1>
        <a:sysClr val="windowText" lastClr="000000"/>
      </a:dk1>
      <a:lt1>
        <a:sysClr val="window" lastClr="FFFFFF"/>
      </a:lt1>
      <a:dk2>
        <a:srgbClr val="44546A"/>
      </a:dk2>
      <a:lt2>
        <a:srgbClr val="E7E6E6"/>
      </a:lt2>
      <a:accent1>
        <a:srgbClr val="00527F"/>
      </a:accent1>
      <a:accent2>
        <a:srgbClr val="D62828"/>
      </a:accent2>
      <a:accent3>
        <a:srgbClr val="F77F00"/>
      </a:accent3>
      <a:accent4>
        <a:srgbClr val="FCD916"/>
      </a:accent4>
      <a:accent5>
        <a:srgbClr val="31ACEA"/>
      </a:accent5>
      <a:accent6>
        <a:srgbClr val="023A51"/>
      </a:accent6>
      <a:hlink>
        <a:srgbClr val="0563C1"/>
      </a:hlink>
      <a:folHlink>
        <a:srgbClr val="954F72"/>
      </a:folHlink>
    </a:clrScheme>
    <a:fontScheme name="Custom 12">
      <a:majorFont>
        <a:latin typeface="Montserrat"/>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978</Words>
  <Application>Microsoft Office PowerPoint</Application>
  <PresentationFormat>Widescreen</PresentationFormat>
  <Paragraphs>216</Paragraphs>
  <Slides>38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Simplified Arabic</vt:lpstr>
      <vt:lpstr>Air Strip Arabic</vt:lpstr>
      <vt:lpstr>DIN Next LT Arabic Light</vt:lpstr>
      <vt:lpstr>Lato Light</vt:lpstr>
      <vt:lpstr>Times New Roman</vt:lpstr>
      <vt:lpstr>Arial</vt:lpstr>
      <vt:lpstr>Montserrat</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Abduljalil_Hassan</cp:lastModifiedBy>
  <cp:revision>85</cp:revision>
  <dcterms:created xsi:type="dcterms:W3CDTF">2061-06-11T09:47:46Z</dcterms:created>
  <dcterms:modified xsi:type="dcterms:W3CDTF">2021-11-14T21:01:20Z</dcterms:modified>
</cp:coreProperties>
</file>